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 id="264" r:id="rId16"/>
  </p:sldIdLst>
  <p:sldSz cx="12191999"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t>10/17/16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t>‹#›</a:t>
            </a:fld>
            <a:endParaRPr lang="en-US"/>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Open with the project outcome. The audience will follow one illustrative Living room project from its existing presentation to the invoice.</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Start with a presentation already designed in Canva or PowerPoint. Do not claim that import automatically extracts product data; Product Picker and the concept board create the structured records in the next step.</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Use the full product name on first mention. Product Picker adds the product to the correct project's concept board with available listed details attached, so the team does not retype them.</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The client sees the composed concept board. The team record retains the category, specification, supplier details, cost, markup, and margin. Do not imply that client presentations expose team margin.</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Selected products populate the master budget. Explain that the financial examples are illustrative CAD figures. The pendant row is highlighted because it will change next.</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Be precise: linked draft documents update from the current project record. Documents already sent to a client are not changed automatically; Net Atelier asks whether the team wants to update them.</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The draft purchase order starts from the current master budget, with the revised brass pendant and supplier cost. Creating a draft does not send the order or make a payment.</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The invoice uses the current client price from the master budget. The project financial view lets the team review purchase orders, issued invoices, and paid invoices. Do not claim real-time budget-versus-actual reporting.</a:t>
            </a:r>
          </a:p>
        </p:txBody>
      </p:sp>
      <p:sp>
        <p:nvSpPr>
          <p:cNvPr id="4" name="Slide Number Placeholder 3"/>
          <p:cNvSpPr>
            <a:spLocks noGrp="1"/>
          </p:cNvSpPr>
          <p:nvPr>
            <p:ph type="sldNum" idx="5" sz="quarter"/>
          </p:nvPr>
        </p:nvSpPr>
        <p:spPr/>
      </p:sp>
    </p:spTree>
  </p:cSld>
  <p:clrMapOvr>
    <a:masterClrMapping/>
  </p:clrMapOvr>
</p:notes>
</file>

<file path=ppt/notesSlides/notesSlide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Invite the audience to start a 14-day free trial with one active project. State the terms accurately: card required, cancel anytime. Pricing is $49/month for one user and $9/month per additional user.</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5.png"/><Relationship Id="rId4" Type="http://schemas.openxmlformats.org/officeDocument/2006/relationships/notesSlide" Target="../notesSlides/notesSlide9.xml"/></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FAF8F5"/>
        </a:solidFill>
        <a:effectLst/>
      </p:bgPr>
    </p:bg>
    <p:spTree>
      <p:nvGrpSpPr>
        <p:cNvPr id="1" name=""/>
        <p:cNvGrpSpPr/>
        <p:nvPr/>
      </p:nvGrpSpPr>
      <p:grpSpPr/>
      <p:pic>
        <p:nvPicPr>
          <p:cNvPr id="2" name="S01.Logo" descr="logo-live.png"/>
          <p:cNvPicPr>
            <a:picLocks noChangeAspect="1"/>
          </p:cNvPicPr>
          <p:nvPr/>
        </p:nvPicPr>
        <p:blipFill>
          <a:blip r:embed="rId2"/>
          <a:stretch>
            <a:fillRect/>
          </a:stretch>
        </p:blipFill>
        <p:spPr>
          <a:xfrm>
            <a:off x="594360" y="274320"/>
            <a:ext cx="1463040" cy="329950"/>
          </a:xfrm>
          <a:prstGeom prst="rect">
            <a:avLst/>
          </a:prstGeom>
        </p:spPr>
      </p:pic>
      <p:sp>
        <p:nvSpPr>
          <p:cNvPr id="3" name="S01.Stage"/>
          <p:cNvSpPr txBox="1"/>
          <p:nvPr/>
        </p:nvSpPr>
        <p:spPr>
          <a:xfrm>
            <a:off x="594360" y="731520"/>
            <a:ext cx="3840480" cy="219456"/>
          </a:xfrm>
          <a:prstGeom prst="rect">
            <a:avLst/>
          </a:prstGeom>
          <a:noFill/>
        </p:spPr>
        <p:txBody>
          <a:bodyPr wrap="square" anchor="t" lIns="0" rIns="0" tIns="18288" bIns="18288">
            <a:spAutoFit/>
          </a:bodyPr>
          <a:lstStyle/>
          <a:p>
            <a:pPr algn="l">
              <a:lnSpc>
                <a:spcPct val="112000"/>
              </a:lnSpc>
              <a:spcBef>
                <a:spcPts val="0"/>
              </a:spcBef>
              <a:spcAft>
                <a:spcPts val="400"/>
              </a:spcAft>
            </a:pPr>
            <a:r>
              <a:rPr sz="1200" b="1">
                <a:solidFill>
                  <a:srgbClr val="C67B5C"/>
                </a:solidFill>
                <a:latin typeface="Arial"/>
              </a:rPr>
              <a:t>THE CONNECTED PROJECT</a:t>
            </a:r>
          </a:p>
        </p:txBody>
      </p:sp>
      <p:sp>
        <p:nvSpPr>
          <p:cNvPr id="4" name="S01.Benefit"/>
          <p:cNvSpPr txBox="1"/>
          <p:nvPr/>
        </p:nvSpPr>
        <p:spPr>
          <a:xfrm>
            <a:off x="594360" y="941832"/>
            <a:ext cx="9875520" cy="246888"/>
          </a:xfrm>
          <a:prstGeom prst="rect">
            <a:avLst/>
          </a:prstGeom>
          <a:noFill/>
        </p:spPr>
        <p:txBody>
          <a:bodyPr wrap="square" anchor="t" lIns="0" rIns="0" tIns="18288" bIns="18288">
            <a:spAutoFit/>
          </a:bodyPr>
          <a:lstStyle/>
          <a:p>
            <a:pPr algn="l">
              <a:lnSpc>
                <a:spcPct val="112000"/>
              </a:lnSpc>
              <a:spcBef>
                <a:spcPts val="0"/>
              </a:spcBef>
              <a:spcAft>
                <a:spcPts val="400"/>
              </a:spcAft>
            </a:pPr>
            <a:r>
              <a:rPr sz="1500" b="0">
                <a:solidFill>
                  <a:srgbClr val="1B3D2F"/>
                </a:solidFill>
                <a:latin typeface="Arial"/>
              </a:rPr>
              <a:t>Less admin. More time for design.</a:t>
            </a:r>
          </a:p>
        </p:txBody>
      </p:sp>
      <p:sp>
        <p:nvSpPr>
          <p:cNvPr id="5" name="S01.Folio"/>
          <p:cNvSpPr txBox="1"/>
          <p:nvPr/>
        </p:nvSpPr>
        <p:spPr>
          <a:xfrm>
            <a:off x="10716768" y="6473952"/>
            <a:ext cx="877824" cy="164592"/>
          </a:xfrm>
          <a:prstGeom prst="rect">
            <a:avLst/>
          </a:prstGeom>
          <a:noFill/>
        </p:spPr>
        <p:txBody>
          <a:bodyPr wrap="square" anchor="t" lIns="0" rIns="0" tIns="18288" bIns="18288">
            <a:spAutoFit/>
          </a:bodyPr>
          <a:lstStyle/>
          <a:p>
            <a:pPr algn="r">
              <a:lnSpc>
                <a:spcPct val="112000"/>
              </a:lnSpc>
              <a:spcBef>
                <a:spcPts val="0"/>
              </a:spcBef>
              <a:spcAft>
                <a:spcPts val="400"/>
              </a:spcAft>
            </a:pPr>
            <a:r>
              <a:rPr sz="1100" b="0">
                <a:solidFill>
                  <a:srgbClr val="9A9590"/>
                </a:solidFill>
                <a:latin typeface="Arial"/>
              </a:rPr>
              <a:t>01 / 09</a:t>
            </a:r>
          </a:p>
        </p:txBody>
      </p:sp>
      <p:sp>
        <p:nvSpPr>
          <p:cNvPr id="6" name="S01.Title"/>
          <p:cNvSpPr txBox="1"/>
          <p:nvPr>
            <p:ph type="title"/>
          </p:nvPr>
        </p:nvSpPr>
        <p:spPr>
          <a:xfrm>
            <a:off x="594360" y="1243584"/>
            <a:ext cx="3749039" cy="822960"/>
          </a:xfrm>
          <a:prstGeom prst="rect">
            <a:avLst/>
          </a:prstGeom>
          <a:noFill/>
        </p:spPr>
        <p:txBody>
          <a:bodyPr wrap="square" anchor="t" lIns="0" rIns="0" tIns="18288" bIns="18288">
            <a:spAutoFit/>
          </a:bodyPr>
          <a:lstStyle/>
          <a:p>
            <a:pPr algn="l">
              <a:lnSpc>
                <a:spcPct val="112000"/>
              </a:lnSpc>
              <a:spcBef>
                <a:spcPts val="0"/>
              </a:spcBef>
              <a:spcAft>
                <a:spcPts val="400"/>
              </a:spcAft>
            </a:pPr>
            <a:r>
              <a:rPr sz="2800" b="0">
                <a:solidFill>
                  <a:srgbClr val="1B3D2F"/>
                </a:solidFill>
                <a:latin typeface="Georgia"/>
              </a:rPr>
              <a:t>Interior design</a:t>
            </a:r>
          </a:p>
          <a:p>
            <a:pPr algn="l">
              <a:lnSpc>
                <a:spcPct val="112000"/>
              </a:lnSpc>
              <a:spcBef>
                <a:spcPts val="0"/>
              </a:spcBef>
              <a:spcAft>
                <a:spcPts val="400"/>
              </a:spcAft>
            </a:pPr>
            <a:r>
              <a:rPr sz="2800" b="0">
                <a:solidFill>
                  <a:srgbClr val="1B3D2F"/>
                </a:solidFill>
                <a:latin typeface="Georgia"/>
              </a:rPr>
              <a:t>workflow software.</a:t>
            </a:r>
          </a:p>
        </p:txBody>
      </p:sp>
      <p:sp>
        <p:nvSpPr>
          <p:cNvPr id="7" name="S01.Body"/>
          <p:cNvSpPr txBox="1"/>
          <p:nvPr/>
        </p:nvSpPr>
        <p:spPr>
          <a:xfrm>
            <a:off x="594360" y="2395728"/>
            <a:ext cx="3858768" cy="914400"/>
          </a:xfrm>
          <a:prstGeom prst="rect">
            <a:avLst/>
          </a:prstGeom>
          <a:noFill/>
        </p:spPr>
        <p:txBody>
          <a:bodyPr wrap="square" anchor="t" lIns="0" rIns="0" tIns="18288" bIns="18288">
            <a:spAutoFit/>
          </a:bodyPr>
          <a:lstStyle/>
          <a:p>
            <a:pPr algn="l">
              <a:lnSpc>
                <a:spcPct val="112000"/>
              </a:lnSpc>
              <a:spcBef>
                <a:spcPts val="0"/>
              </a:spcBef>
              <a:spcAft>
                <a:spcPts val="400"/>
              </a:spcAft>
            </a:pPr>
            <a:r>
              <a:rPr sz="2000" b="0">
                <a:solidFill>
                  <a:srgbClr val="6B6560"/>
                </a:solidFill>
                <a:latin typeface="Arial"/>
              </a:rPr>
              <a:t>Connected product specifications across concept boards, the master budget, proposals, purchase orders, and invoices.</a:t>
            </a:r>
          </a:p>
        </p:txBody>
      </p:sp>
      <p:sp>
        <p:nvSpPr>
          <p:cNvPr id="8" name="S01.Journey"/>
          <p:cNvSpPr txBox="1"/>
          <p:nvPr/>
        </p:nvSpPr>
        <p:spPr>
          <a:xfrm>
            <a:off x="594360" y="3840480"/>
            <a:ext cx="3794760" cy="676656"/>
          </a:xfrm>
          <a:prstGeom prst="rect">
            <a:avLst/>
          </a:prstGeom>
          <a:noFill/>
        </p:spPr>
        <p:txBody>
          <a:bodyPr wrap="square" anchor="t" lIns="0" rIns="0" tIns="18288" bIns="18288">
            <a:spAutoFit/>
          </a:bodyPr>
          <a:lstStyle/>
          <a:p>
            <a:pPr algn="l">
              <a:lnSpc>
                <a:spcPct val="112000"/>
              </a:lnSpc>
              <a:spcBef>
                <a:spcPts val="0"/>
              </a:spcBef>
              <a:spcAft>
                <a:spcPts val="400"/>
              </a:spcAft>
            </a:pPr>
            <a:r>
              <a:rPr sz="1900" b="0">
                <a:solidFill>
                  <a:srgbClr val="C67B5C"/>
                </a:solidFill>
                <a:latin typeface="Georgia"/>
              </a:rPr>
              <a:t>Follow one living room project, from the first presentation to the client invoice.</a:t>
            </a:r>
          </a:p>
        </p:txBody>
      </p:sp>
      <p:sp>
        <p:nvSpPr>
          <p:cNvPr id="9" name="S01.BoardFrame"/>
          <p:cNvSpPr/>
          <p:nvPr/>
        </p:nvSpPr>
        <p:spPr>
          <a:xfrm>
            <a:off x="4800600" y="1591056"/>
            <a:ext cx="6793992" cy="3877056"/>
          </a:xfrm>
          <a:prstGeom prst="rect">
            <a:avLst/>
          </a:prstGeom>
          <a:solidFill>
            <a:srgbClr val="FFFFFF"/>
          </a:solidFill>
          <a:ln w="7620">
            <a:solidFill>
              <a:srgbClr val="DED9D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S01.BoardLabel"/>
          <p:cNvSpPr txBox="1"/>
          <p:nvPr/>
        </p:nvSpPr>
        <p:spPr>
          <a:xfrm>
            <a:off x="5074920" y="1847088"/>
            <a:ext cx="3474720" cy="201168"/>
          </a:xfrm>
          <a:prstGeom prst="rect">
            <a:avLst/>
          </a:prstGeom>
          <a:noFill/>
        </p:spPr>
        <p:txBody>
          <a:bodyPr wrap="square" anchor="t" lIns="0" rIns="0" tIns="18288" bIns="18288">
            <a:spAutoFit/>
          </a:bodyPr>
          <a:lstStyle/>
          <a:p>
            <a:pPr algn="l">
              <a:lnSpc>
                <a:spcPct val="112000"/>
              </a:lnSpc>
              <a:spcBef>
                <a:spcPts val="0"/>
              </a:spcBef>
              <a:spcAft>
                <a:spcPts val="400"/>
              </a:spcAft>
            </a:pPr>
            <a:r>
              <a:rPr sz="1400" b="1">
                <a:solidFill>
                  <a:srgbClr val="C67B5C"/>
                </a:solidFill>
                <a:latin typeface="Arial"/>
              </a:rPr>
              <a:t>LIVING ROOM · CONCEPT BOARD</a:t>
            </a:r>
          </a:p>
        </p:txBody>
      </p:sp>
      <p:pic>
        <p:nvPicPr>
          <p:cNvPr id="11" name="S01.BoardImage" descr="living-room-products-illustrative.png"/>
          <p:cNvPicPr>
            <a:picLocks noChangeAspect="1"/>
          </p:cNvPicPr>
          <p:nvPr/>
        </p:nvPicPr>
        <p:blipFill>
          <a:blip r:embed="rId3"/>
          <a:stretch>
            <a:fillRect/>
          </a:stretch>
        </p:blipFill>
        <p:spPr>
          <a:xfrm>
            <a:off x="5074920" y="2221992"/>
            <a:ext cx="6245352" cy="2560320"/>
          </a:xfrm>
          <a:prstGeom prst="rect">
            <a:avLst/>
          </a:prstGeom>
        </p:spPr>
      </p:pic>
      <p:sp>
        <p:nvSpPr>
          <p:cNvPr id="12" name="S01.BoardCaption"/>
          <p:cNvSpPr txBox="1"/>
          <p:nvPr/>
        </p:nvSpPr>
        <p:spPr>
          <a:xfrm>
            <a:off x="5074920" y="5001768"/>
            <a:ext cx="6080760" cy="292608"/>
          </a:xfrm>
          <a:prstGeom prst="rect">
            <a:avLst/>
          </a:prstGeom>
          <a:noFill/>
        </p:spPr>
        <p:txBody>
          <a:bodyPr wrap="square" anchor="t" lIns="0" rIns="0" tIns="18288" bIns="18288">
            <a:spAutoFit/>
          </a:bodyPr>
          <a:lstStyle/>
          <a:p>
            <a:pPr algn="l">
              <a:lnSpc>
                <a:spcPct val="112000"/>
              </a:lnSpc>
              <a:spcBef>
                <a:spcPts val="0"/>
              </a:spcBef>
              <a:spcAft>
                <a:spcPts val="400"/>
              </a:spcAft>
            </a:pPr>
            <a:r>
              <a:rPr sz="1500" b="0">
                <a:solidFill>
                  <a:srgbClr val="6B6560"/>
                </a:solidFill>
                <a:latin typeface="Arial"/>
              </a:rPr>
              <a:t>Illustrative project · Product images and specifications stay connected to the commercial work.</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bg>
      <p:bgPr>
        <a:solidFill>
          <a:srgbClr val="FAF8F5"/>
        </a:solidFill>
        <a:effectLst/>
      </p:bgPr>
    </p:bg>
    <p:spTree>
      <p:nvGrpSpPr>
        <p:cNvPr id="1" name=""/>
        <p:cNvGrpSpPr/>
        <p:nvPr/>
      </p:nvGrpSpPr>
      <p:grpSpPr/>
      <p:pic>
        <p:nvPicPr>
          <p:cNvPr id="2" name="S02.Logo" descr="logo-live.png"/>
          <p:cNvPicPr>
            <a:picLocks noChangeAspect="1"/>
          </p:cNvPicPr>
          <p:nvPr/>
        </p:nvPicPr>
        <p:blipFill>
          <a:blip r:embed="rId2"/>
          <a:stretch>
            <a:fillRect/>
          </a:stretch>
        </p:blipFill>
        <p:spPr>
          <a:xfrm>
            <a:off x="594360" y="274320"/>
            <a:ext cx="1463040" cy="329950"/>
          </a:xfrm>
          <a:prstGeom prst="rect">
            <a:avLst/>
          </a:prstGeom>
        </p:spPr>
      </p:pic>
      <p:sp>
        <p:nvSpPr>
          <p:cNvPr id="3" name="S02.Stage"/>
          <p:cNvSpPr txBox="1"/>
          <p:nvPr/>
        </p:nvSpPr>
        <p:spPr>
          <a:xfrm>
            <a:off x="594360" y="731520"/>
            <a:ext cx="3840480" cy="219456"/>
          </a:xfrm>
          <a:prstGeom prst="rect">
            <a:avLst/>
          </a:prstGeom>
          <a:noFill/>
        </p:spPr>
        <p:txBody>
          <a:bodyPr wrap="square" anchor="t" lIns="0" rIns="0" tIns="18288" bIns="18288">
            <a:spAutoFit/>
          </a:bodyPr>
          <a:lstStyle/>
          <a:p>
            <a:pPr algn="l">
              <a:lnSpc>
                <a:spcPct val="112000"/>
              </a:lnSpc>
              <a:spcBef>
                <a:spcPts val="0"/>
              </a:spcBef>
              <a:spcAft>
                <a:spcPts val="400"/>
              </a:spcAft>
            </a:pPr>
            <a:r>
              <a:rPr sz="1200" b="1">
                <a:solidFill>
                  <a:srgbClr val="C67B5C"/>
                </a:solidFill>
                <a:latin typeface="Arial"/>
              </a:rPr>
              <a:t>01 / IMPORT</a:t>
            </a:r>
          </a:p>
        </p:txBody>
      </p:sp>
      <p:sp>
        <p:nvSpPr>
          <p:cNvPr id="4" name="S02.Benefit"/>
          <p:cNvSpPr txBox="1"/>
          <p:nvPr/>
        </p:nvSpPr>
        <p:spPr>
          <a:xfrm>
            <a:off x="594360" y="941832"/>
            <a:ext cx="9875520" cy="246888"/>
          </a:xfrm>
          <a:prstGeom prst="rect">
            <a:avLst/>
          </a:prstGeom>
          <a:noFill/>
        </p:spPr>
        <p:txBody>
          <a:bodyPr wrap="square" anchor="t" lIns="0" rIns="0" tIns="18288" bIns="18288">
            <a:spAutoFit/>
          </a:bodyPr>
          <a:lstStyle/>
          <a:p>
            <a:pPr algn="l">
              <a:lnSpc>
                <a:spcPct val="112000"/>
              </a:lnSpc>
              <a:spcBef>
                <a:spcPts val="0"/>
              </a:spcBef>
              <a:spcAft>
                <a:spcPts val="400"/>
              </a:spcAft>
            </a:pPr>
            <a:r>
              <a:rPr sz="1500" b="0">
                <a:solidFill>
                  <a:srgbClr val="1B3D2F"/>
                </a:solidFill>
                <a:latin typeface="Arial"/>
              </a:rPr>
              <a:t>Start with the presentation you already have.</a:t>
            </a:r>
          </a:p>
        </p:txBody>
      </p:sp>
      <p:sp>
        <p:nvSpPr>
          <p:cNvPr id="5" name="S02.Folio"/>
          <p:cNvSpPr txBox="1"/>
          <p:nvPr/>
        </p:nvSpPr>
        <p:spPr>
          <a:xfrm>
            <a:off x="10716768" y="6473952"/>
            <a:ext cx="877824" cy="164592"/>
          </a:xfrm>
          <a:prstGeom prst="rect">
            <a:avLst/>
          </a:prstGeom>
          <a:noFill/>
        </p:spPr>
        <p:txBody>
          <a:bodyPr wrap="square" anchor="t" lIns="0" rIns="0" tIns="18288" bIns="18288">
            <a:spAutoFit/>
          </a:bodyPr>
          <a:lstStyle/>
          <a:p>
            <a:pPr algn="r">
              <a:lnSpc>
                <a:spcPct val="112000"/>
              </a:lnSpc>
              <a:spcBef>
                <a:spcPts val="0"/>
              </a:spcBef>
              <a:spcAft>
                <a:spcPts val="400"/>
              </a:spcAft>
            </a:pPr>
            <a:r>
              <a:rPr sz="1100" b="0">
                <a:solidFill>
                  <a:srgbClr val="9A9590"/>
                </a:solidFill>
                <a:latin typeface="Arial"/>
              </a:rPr>
              <a:t>02 / 09</a:t>
            </a:r>
          </a:p>
        </p:txBody>
      </p:sp>
      <p:sp>
        <p:nvSpPr>
          <p:cNvPr id="6" name="S02.Title"/>
          <p:cNvSpPr txBox="1"/>
          <p:nvPr>
            <p:ph type="title"/>
          </p:nvPr>
        </p:nvSpPr>
        <p:spPr>
          <a:xfrm>
            <a:off x="594360" y="1243584"/>
            <a:ext cx="11000232" cy="1078992"/>
          </a:xfrm>
          <a:prstGeom prst="rect">
            <a:avLst/>
          </a:prstGeom>
          <a:noFill/>
        </p:spPr>
        <p:txBody>
          <a:bodyPr wrap="square" anchor="t" lIns="0" rIns="0" tIns="18288" bIns="18288">
            <a:spAutoFit/>
          </a:bodyPr>
          <a:lstStyle/>
          <a:p>
            <a:pPr algn="l">
              <a:lnSpc>
                <a:spcPct val="112000"/>
              </a:lnSpc>
              <a:spcBef>
                <a:spcPts val="0"/>
              </a:spcBef>
              <a:spcAft>
                <a:spcPts val="400"/>
              </a:spcAft>
            </a:pPr>
            <a:r>
              <a:rPr sz="3600" b="0">
                <a:solidFill>
                  <a:srgbClr val="1B3D2F"/>
                </a:solidFill>
                <a:latin typeface="Georgia"/>
              </a:rPr>
              <a:t>Import your Canva or</a:t>
            </a:r>
          </a:p>
          <a:p>
            <a:pPr algn="l">
              <a:lnSpc>
                <a:spcPct val="112000"/>
              </a:lnSpc>
              <a:spcBef>
                <a:spcPts val="0"/>
              </a:spcBef>
              <a:spcAft>
                <a:spcPts val="400"/>
              </a:spcAft>
            </a:pPr>
            <a:r>
              <a:rPr sz="3600" b="0">
                <a:solidFill>
                  <a:srgbClr val="1B3D2F"/>
                </a:solidFill>
                <a:latin typeface="Georgia"/>
              </a:rPr>
              <a:t>PowerPoint presentation.</a:t>
            </a:r>
          </a:p>
        </p:txBody>
      </p:sp>
      <p:sp>
        <p:nvSpPr>
          <p:cNvPr id="7" name="S02.Caption"/>
          <p:cNvSpPr txBox="1"/>
          <p:nvPr/>
        </p:nvSpPr>
        <p:spPr>
          <a:xfrm>
            <a:off x="594360" y="2514600"/>
            <a:ext cx="10241280" cy="292608"/>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6B6560"/>
                </a:solidFill>
                <a:latin typeface="Arial"/>
              </a:rPr>
              <a:t>Bring your existing presentation into Net Atelier. Then add and manage the product specifications for that project's concept board.</a:t>
            </a:r>
          </a:p>
        </p:txBody>
      </p:sp>
      <p:sp>
        <p:nvSpPr>
          <p:cNvPr id="8" name="S02.Frame.0.65"/>
          <p:cNvSpPr/>
          <p:nvPr/>
        </p:nvSpPr>
        <p:spPr>
          <a:xfrm>
            <a:off x="594360" y="3200400"/>
            <a:ext cx="5285232" cy="2331720"/>
          </a:xfrm>
          <a:prstGeom prst="rect">
            <a:avLst/>
          </a:prstGeom>
          <a:solidFill>
            <a:srgbClr val="FFFFFF"/>
          </a:solidFill>
          <a:ln w="7620">
            <a:solidFill>
              <a:srgbClr val="DED9D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S02.Label.0.65"/>
          <p:cNvSpPr txBox="1"/>
          <p:nvPr/>
        </p:nvSpPr>
        <p:spPr>
          <a:xfrm>
            <a:off x="822960" y="3429000"/>
            <a:ext cx="3749039" cy="182880"/>
          </a:xfrm>
          <a:prstGeom prst="rect">
            <a:avLst/>
          </a:prstGeom>
          <a:noFill/>
        </p:spPr>
        <p:txBody>
          <a:bodyPr wrap="square" anchor="t" lIns="0" rIns="0" tIns="18288" bIns="18288">
            <a:spAutoFit/>
          </a:bodyPr>
          <a:lstStyle/>
          <a:p>
            <a:pPr algn="l">
              <a:lnSpc>
                <a:spcPct val="112000"/>
              </a:lnSpc>
              <a:spcBef>
                <a:spcPts val="0"/>
              </a:spcBef>
              <a:spcAft>
                <a:spcPts val="400"/>
              </a:spcAft>
            </a:pPr>
            <a:r>
              <a:rPr sz="1300" b="1">
                <a:solidFill>
                  <a:srgbClr val="C67B5C"/>
                </a:solidFill>
                <a:latin typeface="Arial"/>
              </a:rPr>
              <a:t>EXISTING PRESENTATION</a:t>
            </a:r>
          </a:p>
        </p:txBody>
      </p:sp>
      <p:pic>
        <p:nvPicPr>
          <p:cNvPr id="10" name="S02.Image.0.65" descr="living-room-products-illustrative.png"/>
          <p:cNvPicPr>
            <a:picLocks noChangeAspect="1"/>
          </p:cNvPicPr>
          <p:nvPr/>
        </p:nvPicPr>
        <p:blipFill>
          <a:blip r:embed="rId3"/>
          <a:stretch>
            <a:fillRect/>
          </a:stretch>
        </p:blipFill>
        <p:spPr>
          <a:xfrm>
            <a:off x="822960" y="3767328"/>
            <a:ext cx="4828032" cy="1234440"/>
          </a:xfrm>
          <a:prstGeom prst="rect">
            <a:avLst/>
          </a:prstGeom>
        </p:spPr>
      </p:pic>
      <p:sp>
        <p:nvSpPr>
          <p:cNvPr id="11" name="S02.Sub.0.65"/>
          <p:cNvSpPr txBox="1"/>
          <p:nvPr/>
        </p:nvSpPr>
        <p:spPr>
          <a:xfrm>
            <a:off x="822960" y="5166360"/>
            <a:ext cx="3749039" cy="164592"/>
          </a:xfrm>
          <a:prstGeom prst="rect">
            <a:avLst/>
          </a:prstGeom>
          <a:noFill/>
        </p:spPr>
        <p:txBody>
          <a:bodyPr wrap="square" anchor="t" lIns="0" rIns="0" tIns="18288" bIns="18288">
            <a:spAutoFit/>
          </a:bodyPr>
          <a:lstStyle/>
          <a:p>
            <a:pPr algn="l">
              <a:lnSpc>
                <a:spcPct val="112000"/>
              </a:lnSpc>
              <a:spcBef>
                <a:spcPts val="0"/>
              </a:spcBef>
              <a:spcAft>
                <a:spcPts val="400"/>
              </a:spcAft>
            </a:pPr>
            <a:r>
              <a:rPr sz="1500" b="0">
                <a:solidFill>
                  <a:srgbClr val="1B3D2F"/>
                </a:solidFill>
                <a:latin typeface="Georgia"/>
              </a:rPr>
              <a:t>Canva or PowerPoint</a:t>
            </a:r>
          </a:p>
        </p:txBody>
      </p:sp>
      <p:sp>
        <p:nvSpPr>
          <p:cNvPr id="12" name="S02.Frame.6.9"/>
          <p:cNvSpPr/>
          <p:nvPr/>
        </p:nvSpPr>
        <p:spPr>
          <a:xfrm>
            <a:off x="6309360" y="3200400"/>
            <a:ext cx="5285232" cy="2331720"/>
          </a:xfrm>
          <a:prstGeom prst="rect">
            <a:avLst/>
          </a:prstGeom>
          <a:solidFill>
            <a:srgbClr val="FFFFFF"/>
          </a:solidFill>
          <a:ln w="7620">
            <a:solidFill>
              <a:srgbClr val="DED9D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S02.Label.6.9"/>
          <p:cNvSpPr txBox="1"/>
          <p:nvPr/>
        </p:nvSpPr>
        <p:spPr>
          <a:xfrm>
            <a:off x="6537960" y="3429000"/>
            <a:ext cx="3749039" cy="182880"/>
          </a:xfrm>
          <a:prstGeom prst="rect">
            <a:avLst/>
          </a:prstGeom>
          <a:noFill/>
        </p:spPr>
        <p:txBody>
          <a:bodyPr wrap="square" anchor="t" lIns="0" rIns="0" tIns="18288" bIns="18288">
            <a:spAutoFit/>
          </a:bodyPr>
          <a:lstStyle/>
          <a:p>
            <a:pPr algn="l">
              <a:lnSpc>
                <a:spcPct val="112000"/>
              </a:lnSpc>
              <a:spcBef>
                <a:spcPts val="0"/>
              </a:spcBef>
              <a:spcAft>
                <a:spcPts val="400"/>
              </a:spcAft>
            </a:pPr>
            <a:r>
              <a:rPr sz="1300" b="1">
                <a:solidFill>
                  <a:srgbClr val="C67B5C"/>
                </a:solidFill>
                <a:latin typeface="Arial"/>
              </a:rPr>
              <a:t>LIVING ROOM · CONCEPT BOARD</a:t>
            </a:r>
          </a:p>
        </p:txBody>
      </p:sp>
      <p:pic>
        <p:nvPicPr>
          <p:cNvPr id="14" name="S02.Image.6.9" descr="living-room-products-illustrative.png"/>
          <p:cNvPicPr>
            <a:picLocks noChangeAspect="1"/>
          </p:cNvPicPr>
          <p:nvPr/>
        </p:nvPicPr>
        <p:blipFill>
          <a:blip r:embed="rId3"/>
          <a:stretch>
            <a:fillRect/>
          </a:stretch>
        </p:blipFill>
        <p:spPr>
          <a:xfrm>
            <a:off x="6537960" y="3767328"/>
            <a:ext cx="4828032" cy="1234440"/>
          </a:xfrm>
          <a:prstGeom prst="rect">
            <a:avLst/>
          </a:prstGeom>
        </p:spPr>
      </p:pic>
      <p:sp>
        <p:nvSpPr>
          <p:cNvPr id="15" name="S02.Sub.6.9"/>
          <p:cNvSpPr txBox="1"/>
          <p:nvPr/>
        </p:nvSpPr>
        <p:spPr>
          <a:xfrm>
            <a:off x="6537960" y="5166360"/>
            <a:ext cx="3749039" cy="164592"/>
          </a:xfrm>
          <a:prstGeom prst="rect">
            <a:avLst/>
          </a:prstGeom>
          <a:noFill/>
        </p:spPr>
        <p:txBody>
          <a:bodyPr wrap="square" anchor="t" lIns="0" rIns="0" tIns="18288" bIns="18288">
            <a:spAutoFit/>
          </a:bodyPr>
          <a:lstStyle/>
          <a:p>
            <a:pPr algn="l">
              <a:lnSpc>
                <a:spcPct val="112000"/>
              </a:lnSpc>
              <a:spcBef>
                <a:spcPts val="0"/>
              </a:spcBef>
              <a:spcAft>
                <a:spcPts val="400"/>
              </a:spcAft>
            </a:pPr>
            <a:r>
              <a:rPr sz="1500" b="0">
                <a:solidFill>
                  <a:srgbClr val="1B3D2F"/>
                </a:solidFill>
                <a:latin typeface="Georgia"/>
              </a:rPr>
              <a:t>Net Atelier project</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1B3D2F"/>
        </a:solidFill>
        <a:effectLst/>
      </p:bgPr>
    </p:bg>
    <p:spTree>
      <p:nvGrpSpPr>
        <p:cNvPr id="1" name=""/>
        <p:cNvGrpSpPr/>
        <p:nvPr/>
      </p:nvGrpSpPr>
      <p:grpSpPr/>
      <p:pic>
        <p:nvPicPr>
          <p:cNvPr id="2" name="S03.Logo" descr="logo-light.png"/>
          <p:cNvPicPr>
            <a:picLocks noChangeAspect="1"/>
          </p:cNvPicPr>
          <p:nvPr/>
        </p:nvPicPr>
        <p:blipFill>
          <a:blip r:embed="rId2"/>
          <a:stretch>
            <a:fillRect/>
          </a:stretch>
        </p:blipFill>
        <p:spPr>
          <a:xfrm>
            <a:off x="594360" y="274320"/>
            <a:ext cx="1463040" cy="329950"/>
          </a:xfrm>
          <a:prstGeom prst="rect">
            <a:avLst/>
          </a:prstGeom>
        </p:spPr>
      </p:pic>
      <p:sp>
        <p:nvSpPr>
          <p:cNvPr id="3" name="S03.Stage"/>
          <p:cNvSpPr txBox="1"/>
          <p:nvPr/>
        </p:nvSpPr>
        <p:spPr>
          <a:xfrm>
            <a:off x="594360" y="731520"/>
            <a:ext cx="3840480" cy="219456"/>
          </a:xfrm>
          <a:prstGeom prst="rect">
            <a:avLst/>
          </a:prstGeom>
          <a:noFill/>
        </p:spPr>
        <p:txBody>
          <a:bodyPr wrap="square" anchor="t" lIns="0" rIns="0" tIns="18288" bIns="18288">
            <a:spAutoFit/>
          </a:bodyPr>
          <a:lstStyle/>
          <a:p>
            <a:pPr algn="l">
              <a:lnSpc>
                <a:spcPct val="112000"/>
              </a:lnSpc>
              <a:spcBef>
                <a:spcPts val="0"/>
              </a:spcBef>
              <a:spcAft>
                <a:spcPts val="400"/>
              </a:spcAft>
            </a:pPr>
            <a:r>
              <a:rPr sz="1200" b="1">
                <a:solidFill>
                  <a:srgbClr val="C67B5C"/>
                </a:solidFill>
                <a:latin typeface="Arial"/>
              </a:rPr>
              <a:t>02 / PRODUCT PICKER</a:t>
            </a:r>
          </a:p>
        </p:txBody>
      </p:sp>
      <p:sp>
        <p:nvSpPr>
          <p:cNvPr id="4" name="S03.Benefit"/>
          <p:cNvSpPr txBox="1"/>
          <p:nvPr/>
        </p:nvSpPr>
        <p:spPr>
          <a:xfrm>
            <a:off x="594360" y="941832"/>
            <a:ext cx="9875520" cy="246888"/>
          </a:xfrm>
          <a:prstGeom prst="rect">
            <a:avLst/>
          </a:prstGeom>
          <a:noFill/>
        </p:spPr>
        <p:txBody>
          <a:bodyPr wrap="square" anchor="t" lIns="0" rIns="0" tIns="18288" bIns="18288">
            <a:spAutoFit/>
          </a:bodyPr>
          <a:lstStyle/>
          <a:p>
            <a:pPr algn="l">
              <a:lnSpc>
                <a:spcPct val="112000"/>
              </a:lnSpc>
              <a:spcBef>
                <a:spcPts val="0"/>
              </a:spcBef>
              <a:spcAft>
                <a:spcPts val="400"/>
              </a:spcAft>
            </a:pPr>
            <a:r>
              <a:rPr sz="1500" b="0">
                <a:solidFill>
                  <a:srgbClr val="FAF8F5"/>
                </a:solidFill>
                <a:latin typeface="Arial"/>
              </a:rPr>
              <a:t>Less manual entry. Faster product sourcing.</a:t>
            </a:r>
          </a:p>
        </p:txBody>
      </p:sp>
      <p:sp>
        <p:nvSpPr>
          <p:cNvPr id="5" name="S03.Folio"/>
          <p:cNvSpPr txBox="1"/>
          <p:nvPr/>
        </p:nvSpPr>
        <p:spPr>
          <a:xfrm>
            <a:off x="10716768" y="6473952"/>
            <a:ext cx="877824" cy="164592"/>
          </a:xfrm>
          <a:prstGeom prst="rect">
            <a:avLst/>
          </a:prstGeom>
          <a:noFill/>
        </p:spPr>
        <p:txBody>
          <a:bodyPr wrap="square" anchor="t" lIns="0" rIns="0" tIns="18288" bIns="18288">
            <a:spAutoFit/>
          </a:bodyPr>
          <a:lstStyle/>
          <a:p>
            <a:pPr algn="r">
              <a:lnSpc>
                <a:spcPct val="112000"/>
              </a:lnSpc>
              <a:spcBef>
                <a:spcPts val="0"/>
              </a:spcBef>
              <a:spcAft>
                <a:spcPts val="400"/>
              </a:spcAft>
            </a:pPr>
            <a:r>
              <a:rPr sz="1100" b="0">
                <a:solidFill>
                  <a:srgbClr val="B8C6BE"/>
                </a:solidFill>
                <a:latin typeface="Arial"/>
              </a:rPr>
              <a:t>03 / 09</a:t>
            </a:r>
          </a:p>
        </p:txBody>
      </p:sp>
      <p:sp>
        <p:nvSpPr>
          <p:cNvPr id="6" name="S03.Title"/>
          <p:cNvSpPr txBox="1"/>
          <p:nvPr>
            <p:ph type="title"/>
          </p:nvPr>
        </p:nvSpPr>
        <p:spPr>
          <a:xfrm>
            <a:off x="594360" y="1243584"/>
            <a:ext cx="3913632" cy="841248"/>
          </a:xfrm>
          <a:prstGeom prst="rect">
            <a:avLst/>
          </a:prstGeom>
          <a:noFill/>
        </p:spPr>
        <p:txBody>
          <a:bodyPr wrap="square" anchor="t" lIns="0" rIns="0" tIns="18288" bIns="18288">
            <a:spAutoFit/>
          </a:bodyPr>
          <a:lstStyle/>
          <a:p>
            <a:pPr algn="l">
              <a:lnSpc>
                <a:spcPct val="112000"/>
              </a:lnSpc>
              <a:spcBef>
                <a:spcPts val="0"/>
              </a:spcBef>
              <a:spcAft>
                <a:spcPts val="400"/>
              </a:spcAft>
            </a:pPr>
            <a:r>
              <a:rPr sz="2500" b="0">
                <a:solidFill>
                  <a:srgbClr val="FAF8F5"/>
                </a:solidFill>
                <a:latin typeface="Georgia"/>
              </a:rPr>
              <a:t>AI Product Picker</a:t>
            </a:r>
          </a:p>
          <a:p>
            <a:pPr algn="l">
              <a:lnSpc>
                <a:spcPct val="112000"/>
              </a:lnSpc>
              <a:spcBef>
                <a:spcPts val="0"/>
              </a:spcBef>
              <a:spcAft>
                <a:spcPts val="400"/>
              </a:spcAft>
            </a:pPr>
            <a:r>
              <a:rPr sz="2500" b="0">
                <a:solidFill>
                  <a:srgbClr val="FAF8F5"/>
                </a:solidFill>
                <a:latin typeface="Georgia"/>
              </a:rPr>
              <a:t>Web Browser Extension</a:t>
            </a:r>
          </a:p>
        </p:txBody>
      </p:sp>
      <p:sp>
        <p:nvSpPr>
          <p:cNvPr id="7" name="S03.Caption"/>
          <p:cNvSpPr txBox="1"/>
          <p:nvPr/>
        </p:nvSpPr>
        <p:spPr>
          <a:xfrm>
            <a:off x="594360" y="2249424"/>
            <a:ext cx="3886200" cy="292608"/>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D8E1DB"/>
                </a:solidFill>
                <a:latin typeface="Arial"/>
              </a:rPr>
              <a:t>Instantly add a product from a supplier or other website to your project's concept board, with its image, price, colour, specifications, and other listed details attached.</a:t>
            </a:r>
          </a:p>
        </p:txBody>
      </p:sp>
      <p:sp>
        <p:nvSpPr>
          <p:cNvPr id="8" name="S03.ProductFrame"/>
          <p:cNvSpPr/>
          <p:nvPr/>
        </p:nvSpPr>
        <p:spPr>
          <a:xfrm>
            <a:off x="4846320" y="1536192"/>
            <a:ext cx="6748272" cy="4553712"/>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S03.CardLabel"/>
          <p:cNvSpPr txBox="1"/>
          <p:nvPr/>
        </p:nvSpPr>
        <p:spPr>
          <a:xfrm>
            <a:off x="5148072" y="1810512"/>
            <a:ext cx="4663440" cy="201168"/>
          </a:xfrm>
          <a:prstGeom prst="rect">
            <a:avLst/>
          </a:prstGeom>
          <a:noFill/>
        </p:spPr>
        <p:txBody>
          <a:bodyPr wrap="square" anchor="t" lIns="0" rIns="0" tIns="18288" bIns="18288">
            <a:spAutoFit/>
          </a:bodyPr>
          <a:lstStyle/>
          <a:p>
            <a:pPr algn="l">
              <a:lnSpc>
                <a:spcPct val="112000"/>
              </a:lnSpc>
              <a:spcBef>
                <a:spcPts val="0"/>
              </a:spcBef>
              <a:spcAft>
                <a:spcPts val="400"/>
              </a:spcAft>
            </a:pPr>
            <a:r>
              <a:rPr sz="1400" b="1">
                <a:solidFill>
                  <a:srgbClr val="C67B5C"/>
                </a:solidFill>
                <a:latin typeface="Arial"/>
              </a:rPr>
              <a:t>ADDED TO LIVING ROOM CONCEPT BOARD</a:t>
            </a:r>
          </a:p>
        </p:txBody>
      </p:sp>
      <p:pic>
        <p:nvPicPr>
          <p:cNvPr id="10" name="S03.ProductImage" descr="living-room-products-illustrative.png"/>
          <p:cNvPicPr>
            <a:picLocks noChangeAspect="1"/>
          </p:cNvPicPr>
          <p:nvPr/>
        </p:nvPicPr>
        <p:blipFill>
          <a:blip r:embed="rId3"/>
          <a:srcRect l="60000" b="40000"/>
          <a:stretch>
            <a:fillRect/>
          </a:stretch>
        </p:blipFill>
        <p:spPr>
          <a:xfrm>
            <a:off x="5148072" y="2194560"/>
            <a:ext cx="2377440" cy="2331720"/>
          </a:xfrm>
          <a:prstGeom prst="rect">
            <a:avLst/>
          </a:prstGeom>
        </p:spPr>
      </p:pic>
      <p:sp>
        <p:nvSpPr>
          <p:cNvPr id="11" name="S03.Name"/>
          <p:cNvSpPr txBox="1"/>
          <p:nvPr/>
        </p:nvSpPr>
        <p:spPr>
          <a:xfrm>
            <a:off x="7909560" y="2231136"/>
            <a:ext cx="2926080" cy="320040"/>
          </a:xfrm>
          <a:prstGeom prst="rect">
            <a:avLst/>
          </a:prstGeom>
          <a:noFill/>
        </p:spPr>
        <p:txBody>
          <a:bodyPr wrap="square" anchor="t" lIns="0" rIns="0" tIns="18288" bIns="18288">
            <a:spAutoFit/>
          </a:bodyPr>
          <a:lstStyle/>
          <a:p>
            <a:pPr algn="l">
              <a:lnSpc>
                <a:spcPct val="112000"/>
              </a:lnSpc>
              <a:spcBef>
                <a:spcPts val="0"/>
              </a:spcBef>
              <a:spcAft>
                <a:spcPts val="400"/>
              </a:spcAft>
            </a:pPr>
            <a:r>
              <a:rPr sz="2500" b="0">
                <a:solidFill>
                  <a:srgbClr val="1B3D2F"/>
                </a:solidFill>
                <a:latin typeface="Georgia"/>
              </a:rPr>
              <a:t>Oak pendant</a:t>
            </a:r>
          </a:p>
        </p:txBody>
      </p:sp>
      <p:sp>
        <p:nvSpPr>
          <p:cNvPr id="12" name="S03.Field.0"/>
          <p:cNvSpPr txBox="1"/>
          <p:nvPr/>
        </p:nvSpPr>
        <p:spPr>
          <a:xfrm>
            <a:off x="7909560" y="2779776"/>
            <a:ext cx="1508760" cy="155448"/>
          </a:xfrm>
          <a:prstGeom prst="rect">
            <a:avLst/>
          </a:prstGeom>
          <a:noFill/>
        </p:spPr>
        <p:txBody>
          <a:bodyPr wrap="square" anchor="t" lIns="0" rIns="0" tIns="18288" bIns="18288">
            <a:spAutoFit/>
          </a:bodyPr>
          <a:lstStyle/>
          <a:p>
            <a:pPr algn="l">
              <a:lnSpc>
                <a:spcPct val="112000"/>
              </a:lnSpc>
              <a:spcBef>
                <a:spcPts val="0"/>
              </a:spcBef>
              <a:spcAft>
                <a:spcPts val="400"/>
              </a:spcAft>
            </a:pPr>
            <a:r>
              <a:rPr sz="1300" b="1">
                <a:solidFill>
                  <a:srgbClr val="C67B5C"/>
                </a:solidFill>
                <a:latin typeface="Arial"/>
              </a:rPr>
              <a:t>SUPPLIER COST</a:t>
            </a:r>
          </a:p>
        </p:txBody>
      </p:sp>
      <p:sp>
        <p:nvSpPr>
          <p:cNvPr id="13" name="S03.Value.0"/>
          <p:cNvSpPr txBox="1"/>
          <p:nvPr/>
        </p:nvSpPr>
        <p:spPr>
          <a:xfrm>
            <a:off x="9473184" y="2761488"/>
            <a:ext cx="1755648" cy="274320"/>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6B6560"/>
                </a:solidFill>
                <a:latin typeface="Arial"/>
              </a:rPr>
              <a:t>CAD 420.00</a:t>
            </a:r>
          </a:p>
        </p:txBody>
      </p:sp>
      <p:sp>
        <p:nvSpPr>
          <p:cNvPr id="14" name="S03.Field.1"/>
          <p:cNvSpPr txBox="1"/>
          <p:nvPr/>
        </p:nvSpPr>
        <p:spPr>
          <a:xfrm>
            <a:off x="7909560" y="3264408"/>
            <a:ext cx="1508760" cy="155448"/>
          </a:xfrm>
          <a:prstGeom prst="rect">
            <a:avLst/>
          </a:prstGeom>
          <a:noFill/>
        </p:spPr>
        <p:txBody>
          <a:bodyPr wrap="square" anchor="t" lIns="0" rIns="0" tIns="18288" bIns="18288">
            <a:spAutoFit/>
          </a:bodyPr>
          <a:lstStyle/>
          <a:p>
            <a:pPr algn="l">
              <a:lnSpc>
                <a:spcPct val="112000"/>
              </a:lnSpc>
              <a:spcBef>
                <a:spcPts val="0"/>
              </a:spcBef>
              <a:spcAft>
                <a:spcPts val="400"/>
              </a:spcAft>
            </a:pPr>
            <a:r>
              <a:rPr sz="1300" b="1">
                <a:solidFill>
                  <a:srgbClr val="C67B5C"/>
                </a:solidFill>
                <a:latin typeface="Arial"/>
              </a:rPr>
              <a:t>COLOUR</a:t>
            </a:r>
          </a:p>
        </p:txBody>
      </p:sp>
      <p:sp>
        <p:nvSpPr>
          <p:cNvPr id="15" name="S03.Value.1"/>
          <p:cNvSpPr txBox="1"/>
          <p:nvPr/>
        </p:nvSpPr>
        <p:spPr>
          <a:xfrm>
            <a:off x="9473184" y="3246120"/>
            <a:ext cx="1755648" cy="274320"/>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6B6560"/>
                </a:solidFill>
                <a:latin typeface="Arial"/>
              </a:rPr>
              <a:t>Natural oak</a:t>
            </a:r>
          </a:p>
        </p:txBody>
      </p:sp>
      <p:sp>
        <p:nvSpPr>
          <p:cNvPr id="16" name="S03.Field.2"/>
          <p:cNvSpPr txBox="1"/>
          <p:nvPr/>
        </p:nvSpPr>
        <p:spPr>
          <a:xfrm>
            <a:off x="7909560" y="3749039"/>
            <a:ext cx="1508760" cy="155448"/>
          </a:xfrm>
          <a:prstGeom prst="rect">
            <a:avLst/>
          </a:prstGeom>
          <a:noFill/>
        </p:spPr>
        <p:txBody>
          <a:bodyPr wrap="square" anchor="t" lIns="0" rIns="0" tIns="18288" bIns="18288">
            <a:spAutoFit/>
          </a:bodyPr>
          <a:lstStyle/>
          <a:p>
            <a:pPr algn="l">
              <a:lnSpc>
                <a:spcPct val="112000"/>
              </a:lnSpc>
              <a:spcBef>
                <a:spcPts val="0"/>
              </a:spcBef>
              <a:spcAft>
                <a:spcPts val="400"/>
              </a:spcAft>
            </a:pPr>
            <a:r>
              <a:rPr sz="1300" b="1">
                <a:solidFill>
                  <a:srgbClr val="C67B5C"/>
                </a:solidFill>
                <a:latin typeface="Arial"/>
              </a:rPr>
              <a:t>CATEGORY</a:t>
            </a:r>
          </a:p>
        </p:txBody>
      </p:sp>
      <p:sp>
        <p:nvSpPr>
          <p:cNvPr id="17" name="S03.Value.2"/>
          <p:cNvSpPr txBox="1"/>
          <p:nvPr/>
        </p:nvSpPr>
        <p:spPr>
          <a:xfrm>
            <a:off x="9473184" y="3730752"/>
            <a:ext cx="1755648" cy="274320"/>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6B6560"/>
                </a:solidFill>
                <a:latin typeface="Arial"/>
              </a:rPr>
              <a:t>Lighting</a:t>
            </a:r>
          </a:p>
        </p:txBody>
      </p:sp>
      <p:sp>
        <p:nvSpPr>
          <p:cNvPr id="18" name="S03.Field.3"/>
          <p:cNvSpPr txBox="1"/>
          <p:nvPr/>
        </p:nvSpPr>
        <p:spPr>
          <a:xfrm>
            <a:off x="7909560" y="4233672"/>
            <a:ext cx="1508760" cy="155448"/>
          </a:xfrm>
          <a:prstGeom prst="rect">
            <a:avLst/>
          </a:prstGeom>
          <a:noFill/>
        </p:spPr>
        <p:txBody>
          <a:bodyPr wrap="square" anchor="t" lIns="0" rIns="0" tIns="18288" bIns="18288">
            <a:spAutoFit/>
          </a:bodyPr>
          <a:lstStyle/>
          <a:p>
            <a:pPr algn="l">
              <a:lnSpc>
                <a:spcPct val="112000"/>
              </a:lnSpc>
              <a:spcBef>
                <a:spcPts val="0"/>
              </a:spcBef>
              <a:spcAft>
                <a:spcPts val="400"/>
              </a:spcAft>
            </a:pPr>
            <a:r>
              <a:rPr sz="1300" b="1">
                <a:solidFill>
                  <a:srgbClr val="C67B5C"/>
                </a:solidFill>
                <a:latin typeface="Arial"/>
              </a:rPr>
              <a:t>SPECIFICATION</a:t>
            </a:r>
          </a:p>
        </p:txBody>
      </p:sp>
      <p:sp>
        <p:nvSpPr>
          <p:cNvPr id="19" name="S03.Value.3"/>
          <p:cNvSpPr txBox="1"/>
          <p:nvPr/>
        </p:nvSpPr>
        <p:spPr>
          <a:xfrm>
            <a:off x="9473184" y="4215384"/>
            <a:ext cx="1755648" cy="274320"/>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6B6560"/>
                </a:solidFill>
                <a:latin typeface="Arial"/>
              </a:rPr>
              <a:t>Pendant light · listed details attached</a:t>
            </a:r>
          </a:p>
        </p:txBody>
      </p:sp>
      <p:sp>
        <p:nvSpPr>
          <p:cNvPr id="20" name="S03.Note"/>
          <p:cNvSpPr txBox="1"/>
          <p:nvPr/>
        </p:nvSpPr>
        <p:spPr>
          <a:xfrm>
            <a:off x="5148072" y="5230368"/>
            <a:ext cx="2971800" cy="164592"/>
          </a:xfrm>
          <a:prstGeom prst="rect">
            <a:avLst/>
          </a:prstGeom>
          <a:noFill/>
        </p:spPr>
        <p:txBody>
          <a:bodyPr wrap="square" anchor="t" lIns="0" rIns="0" tIns="18288" bIns="18288">
            <a:spAutoFit/>
          </a:bodyPr>
          <a:lstStyle/>
          <a:p>
            <a:pPr algn="l">
              <a:lnSpc>
                <a:spcPct val="112000"/>
              </a:lnSpc>
              <a:spcBef>
                <a:spcPts val="0"/>
              </a:spcBef>
              <a:spcAft>
                <a:spcPts val="400"/>
              </a:spcAft>
            </a:pPr>
            <a:r>
              <a:rPr sz="1400" b="0">
                <a:solidFill>
                  <a:srgbClr val="6B6560"/>
                </a:solidFill>
                <a:latin typeface="Arial"/>
              </a:rPr>
              <a:t>Illustrative product record</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bg>
      <p:bgPr>
        <a:solidFill>
          <a:srgbClr val="FAF8F5"/>
        </a:solidFill>
        <a:effectLst/>
      </p:bgPr>
    </p:bg>
    <p:spTree>
      <p:nvGrpSpPr>
        <p:cNvPr id="1" name=""/>
        <p:cNvGrpSpPr/>
        <p:nvPr/>
      </p:nvGrpSpPr>
      <p:grpSpPr/>
      <p:pic>
        <p:nvPicPr>
          <p:cNvPr id="2" name="S04.Logo" descr="logo-live.png"/>
          <p:cNvPicPr>
            <a:picLocks noChangeAspect="1"/>
          </p:cNvPicPr>
          <p:nvPr/>
        </p:nvPicPr>
        <p:blipFill>
          <a:blip r:embed="rId2"/>
          <a:stretch>
            <a:fillRect/>
          </a:stretch>
        </p:blipFill>
        <p:spPr>
          <a:xfrm>
            <a:off x="594360" y="274320"/>
            <a:ext cx="1463040" cy="329950"/>
          </a:xfrm>
          <a:prstGeom prst="rect">
            <a:avLst/>
          </a:prstGeom>
        </p:spPr>
      </p:pic>
      <p:sp>
        <p:nvSpPr>
          <p:cNvPr id="3" name="S04.Stage"/>
          <p:cNvSpPr txBox="1"/>
          <p:nvPr/>
        </p:nvSpPr>
        <p:spPr>
          <a:xfrm>
            <a:off x="594360" y="731520"/>
            <a:ext cx="3840480" cy="219456"/>
          </a:xfrm>
          <a:prstGeom prst="rect">
            <a:avLst/>
          </a:prstGeom>
          <a:noFill/>
        </p:spPr>
        <p:txBody>
          <a:bodyPr wrap="square" anchor="t" lIns="0" rIns="0" tIns="18288" bIns="18288">
            <a:spAutoFit/>
          </a:bodyPr>
          <a:lstStyle/>
          <a:p>
            <a:pPr algn="l">
              <a:lnSpc>
                <a:spcPct val="112000"/>
              </a:lnSpc>
              <a:spcBef>
                <a:spcPts val="0"/>
              </a:spcBef>
              <a:spcAft>
                <a:spcPts val="400"/>
              </a:spcAft>
            </a:pPr>
            <a:r>
              <a:rPr sz="1200" b="1">
                <a:solidFill>
                  <a:srgbClr val="C67B5C"/>
                </a:solidFill>
                <a:latin typeface="Arial"/>
              </a:rPr>
              <a:t>03 / CONCEPT BOARD</a:t>
            </a:r>
          </a:p>
        </p:txBody>
      </p:sp>
      <p:sp>
        <p:nvSpPr>
          <p:cNvPr id="4" name="S04.Benefit"/>
          <p:cNvSpPr txBox="1"/>
          <p:nvPr/>
        </p:nvSpPr>
        <p:spPr>
          <a:xfrm>
            <a:off x="594360" y="941832"/>
            <a:ext cx="9875520" cy="246888"/>
          </a:xfrm>
          <a:prstGeom prst="rect">
            <a:avLst/>
          </a:prstGeom>
          <a:noFill/>
        </p:spPr>
        <p:txBody>
          <a:bodyPr wrap="square" anchor="t" lIns="0" rIns="0" tIns="18288" bIns="18288">
            <a:spAutoFit/>
          </a:bodyPr>
          <a:lstStyle/>
          <a:p>
            <a:pPr algn="l">
              <a:lnSpc>
                <a:spcPct val="112000"/>
              </a:lnSpc>
              <a:spcBef>
                <a:spcPts val="0"/>
              </a:spcBef>
              <a:spcAft>
                <a:spcPts val="400"/>
              </a:spcAft>
            </a:pPr>
            <a:r>
              <a:rPr sz="1500" b="0">
                <a:solidFill>
                  <a:srgbClr val="1B3D2F"/>
                </a:solidFill>
                <a:latin typeface="Arial"/>
              </a:rPr>
              <a:t>More confidence in client presentations.</a:t>
            </a:r>
          </a:p>
        </p:txBody>
      </p:sp>
      <p:sp>
        <p:nvSpPr>
          <p:cNvPr id="5" name="S04.Folio"/>
          <p:cNvSpPr txBox="1"/>
          <p:nvPr/>
        </p:nvSpPr>
        <p:spPr>
          <a:xfrm>
            <a:off x="10716768" y="6473952"/>
            <a:ext cx="877824" cy="164592"/>
          </a:xfrm>
          <a:prstGeom prst="rect">
            <a:avLst/>
          </a:prstGeom>
          <a:noFill/>
        </p:spPr>
        <p:txBody>
          <a:bodyPr wrap="square" anchor="t" lIns="0" rIns="0" tIns="18288" bIns="18288">
            <a:spAutoFit/>
          </a:bodyPr>
          <a:lstStyle/>
          <a:p>
            <a:pPr algn="r">
              <a:lnSpc>
                <a:spcPct val="112000"/>
              </a:lnSpc>
              <a:spcBef>
                <a:spcPts val="0"/>
              </a:spcBef>
              <a:spcAft>
                <a:spcPts val="400"/>
              </a:spcAft>
            </a:pPr>
            <a:r>
              <a:rPr sz="1100" b="0">
                <a:solidFill>
                  <a:srgbClr val="9A9590"/>
                </a:solidFill>
                <a:latin typeface="Arial"/>
              </a:rPr>
              <a:t>04 / 09</a:t>
            </a:r>
          </a:p>
        </p:txBody>
      </p:sp>
      <p:sp>
        <p:nvSpPr>
          <p:cNvPr id="6" name="S04.Title"/>
          <p:cNvSpPr txBox="1"/>
          <p:nvPr>
            <p:ph type="title"/>
          </p:nvPr>
        </p:nvSpPr>
        <p:spPr>
          <a:xfrm>
            <a:off x="594360" y="1243584"/>
            <a:ext cx="11000232" cy="1078992"/>
          </a:xfrm>
          <a:prstGeom prst="rect">
            <a:avLst/>
          </a:prstGeom>
          <a:noFill/>
        </p:spPr>
        <p:txBody>
          <a:bodyPr wrap="square" anchor="t" lIns="0" rIns="0" tIns="18288" bIns="18288">
            <a:spAutoFit/>
          </a:bodyPr>
          <a:lstStyle/>
          <a:p>
            <a:pPr algn="l">
              <a:lnSpc>
                <a:spcPct val="112000"/>
              </a:lnSpc>
              <a:spcBef>
                <a:spcPts val="0"/>
              </a:spcBef>
              <a:spcAft>
                <a:spcPts val="400"/>
              </a:spcAft>
            </a:pPr>
            <a:r>
              <a:rPr sz="3600" b="0">
                <a:solidFill>
                  <a:srgbClr val="1B3D2F"/>
                </a:solidFill>
                <a:latin typeface="Georgia"/>
              </a:rPr>
              <a:t>Present the concept.</a:t>
            </a:r>
          </a:p>
          <a:p>
            <a:pPr algn="l">
              <a:lnSpc>
                <a:spcPct val="112000"/>
              </a:lnSpc>
              <a:spcBef>
                <a:spcPts val="0"/>
              </a:spcBef>
              <a:spcAft>
                <a:spcPts val="400"/>
              </a:spcAft>
            </a:pPr>
            <a:r>
              <a:rPr sz="3600" b="0">
                <a:solidFill>
                  <a:srgbClr val="1B3D2F"/>
                </a:solidFill>
                <a:latin typeface="Georgia"/>
              </a:rPr>
              <a:t>The product details stay connected.</a:t>
            </a:r>
          </a:p>
        </p:txBody>
      </p:sp>
      <p:sp>
        <p:nvSpPr>
          <p:cNvPr id="7" name="S04.Caption"/>
          <p:cNvSpPr txBox="1"/>
          <p:nvPr/>
        </p:nvSpPr>
        <p:spPr>
          <a:xfrm>
            <a:off x="594360" y="2523744"/>
            <a:ext cx="4709160" cy="292608"/>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6B6560"/>
                </a:solidFill>
                <a:latin typeface="Arial"/>
              </a:rPr>
              <a:t>Each product on the concept board retains its specifications and financial details for the team to budget, order, and invoice.</a:t>
            </a:r>
          </a:p>
        </p:txBody>
      </p:sp>
      <p:sp>
        <p:nvSpPr>
          <p:cNvPr id="8" name="S04.BoardFrame"/>
          <p:cNvSpPr/>
          <p:nvPr/>
        </p:nvSpPr>
        <p:spPr>
          <a:xfrm>
            <a:off x="594360" y="3154680"/>
            <a:ext cx="6675120" cy="2487168"/>
          </a:xfrm>
          <a:prstGeom prst="rect">
            <a:avLst/>
          </a:prstGeom>
          <a:solidFill>
            <a:srgbClr val="FFFFFF"/>
          </a:solidFill>
          <a:ln w="7620">
            <a:solidFill>
              <a:srgbClr val="DED9D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S04.BoardLabel"/>
          <p:cNvSpPr txBox="1"/>
          <p:nvPr/>
        </p:nvSpPr>
        <p:spPr>
          <a:xfrm>
            <a:off x="841248" y="3401568"/>
            <a:ext cx="4023360" cy="182880"/>
          </a:xfrm>
          <a:prstGeom prst="rect">
            <a:avLst/>
          </a:prstGeom>
          <a:noFill/>
        </p:spPr>
        <p:txBody>
          <a:bodyPr wrap="square" anchor="t" lIns="0" rIns="0" tIns="18288" bIns="18288">
            <a:spAutoFit/>
          </a:bodyPr>
          <a:lstStyle/>
          <a:p>
            <a:pPr algn="l">
              <a:lnSpc>
                <a:spcPct val="112000"/>
              </a:lnSpc>
              <a:spcBef>
                <a:spcPts val="0"/>
              </a:spcBef>
              <a:spcAft>
                <a:spcPts val="400"/>
              </a:spcAft>
            </a:pPr>
            <a:r>
              <a:rPr sz="1300" b="1">
                <a:solidFill>
                  <a:srgbClr val="C67B5C"/>
                </a:solidFill>
                <a:latin typeface="Arial"/>
              </a:rPr>
              <a:t>CLIENT PRESENTATION · LIVING ROOM</a:t>
            </a:r>
          </a:p>
        </p:txBody>
      </p:sp>
      <p:pic>
        <p:nvPicPr>
          <p:cNvPr id="10" name="S04.BoardImage" descr="living-room-products-illustrative.png"/>
          <p:cNvPicPr>
            <a:picLocks noChangeAspect="1"/>
          </p:cNvPicPr>
          <p:nvPr/>
        </p:nvPicPr>
        <p:blipFill>
          <a:blip r:embed="rId3"/>
          <a:stretch>
            <a:fillRect/>
          </a:stretch>
        </p:blipFill>
        <p:spPr>
          <a:xfrm>
            <a:off x="841248" y="3730752"/>
            <a:ext cx="6181344" cy="1417320"/>
          </a:xfrm>
          <a:prstGeom prst="rect">
            <a:avLst/>
          </a:prstGeom>
        </p:spPr>
      </p:pic>
      <p:sp>
        <p:nvSpPr>
          <p:cNvPr id="11" name="S04.SpecFrame"/>
          <p:cNvSpPr/>
          <p:nvPr/>
        </p:nvSpPr>
        <p:spPr>
          <a:xfrm>
            <a:off x="7635240" y="3154680"/>
            <a:ext cx="3959352" cy="2487168"/>
          </a:xfrm>
          <a:prstGeom prst="rect">
            <a:avLst/>
          </a:prstGeom>
          <a:solidFill>
            <a:srgbClr val="F0ED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S04.SpecLabel"/>
          <p:cNvSpPr txBox="1"/>
          <p:nvPr/>
        </p:nvSpPr>
        <p:spPr>
          <a:xfrm>
            <a:off x="7909560" y="3401568"/>
            <a:ext cx="2880360" cy="182880"/>
          </a:xfrm>
          <a:prstGeom prst="rect">
            <a:avLst/>
          </a:prstGeom>
          <a:noFill/>
        </p:spPr>
        <p:txBody>
          <a:bodyPr wrap="square" anchor="t" lIns="0" rIns="0" tIns="18288" bIns="18288">
            <a:spAutoFit/>
          </a:bodyPr>
          <a:lstStyle/>
          <a:p>
            <a:pPr algn="l">
              <a:lnSpc>
                <a:spcPct val="112000"/>
              </a:lnSpc>
              <a:spcBef>
                <a:spcPts val="0"/>
              </a:spcBef>
              <a:spcAft>
                <a:spcPts val="400"/>
              </a:spcAft>
            </a:pPr>
            <a:r>
              <a:rPr sz="1300" b="1">
                <a:solidFill>
                  <a:srgbClr val="C67B5C"/>
                </a:solidFill>
                <a:latin typeface="Arial"/>
              </a:rPr>
              <a:t>TEAM PRODUCT DETAILS</a:t>
            </a:r>
          </a:p>
        </p:txBody>
      </p:sp>
      <p:sp>
        <p:nvSpPr>
          <p:cNvPr id="13" name="S04.SpecName"/>
          <p:cNvSpPr txBox="1"/>
          <p:nvPr/>
        </p:nvSpPr>
        <p:spPr>
          <a:xfrm>
            <a:off x="7909560" y="3703320"/>
            <a:ext cx="2606040" cy="256032"/>
          </a:xfrm>
          <a:prstGeom prst="rect">
            <a:avLst/>
          </a:prstGeom>
          <a:noFill/>
        </p:spPr>
        <p:txBody>
          <a:bodyPr wrap="square" anchor="t" lIns="0" rIns="0" tIns="18288" bIns="18288">
            <a:spAutoFit/>
          </a:bodyPr>
          <a:lstStyle/>
          <a:p>
            <a:pPr algn="l">
              <a:lnSpc>
                <a:spcPct val="112000"/>
              </a:lnSpc>
              <a:spcBef>
                <a:spcPts val="0"/>
              </a:spcBef>
              <a:spcAft>
                <a:spcPts val="400"/>
              </a:spcAft>
            </a:pPr>
            <a:r>
              <a:rPr sz="2100" b="0">
                <a:solidFill>
                  <a:srgbClr val="1B3D2F"/>
                </a:solidFill>
                <a:latin typeface="Georgia"/>
              </a:rPr>
              <a:t>Oak pendant</a:t>
            </a:r>
          </a:p>
        </p:txBody>
      </p:sp>
      <p:sp>
        <p:nvSpPr>
          <p:cNvPr id="14" name="S04.Spec.0"/>
          <p:cNvSpPr txBox="1"/>
          <p:nvPr/>
        </p:nvSpPr>
        <p:spPr>
          <a:xfrm>
            <a:off x="7909560" y="4087368"/>
            <a:ext cx="3154680" cy="201168"/>
          </a:xfrm>
          <a:prstGeom prst="rect">
            <a:avLst/>
          </a:prstGeom>
          <a:noFill/>
        </p:spPr>
        <p:txBody>
          <a:bodyPr wrap="square" anchor="t" lIns="0" rIns="0" tIns="18288" bIns="18288">
            <a:spAutoFit/>
          </a:bodyPr>
          <a:lstStyle/>
          <a:p>
            <a:pPr algn="l">
              <a:lnSpc>
                <a:spcPct val="112000"/>
              </a:lnSpc>
              <a:spcBef>
                <a:spcPts val="0"/>
              </a:spcBef>
              <a:spcAft>
                <a:spcPts val="400"/>
              </a:spcAft>
            </a:pPr>
            <a:r>
              <a:rPr sz="1600" b="0">
                <a:solidFill>
                  <a:srgbClr val="6B6560"/>
                </a:solidFill>
                <a:latin typeface="Arial"/>
              </a:rPr>
              <a:t>Category: Lighting</a:t>
            </a:r>
          </a:p>
        </p:txBody>
      </p:sp>
      <p:sp>
        <p:nvSpPr>
          <p:cNvPr id="15" name="S04.Spec.1"/>
          <p:cNvSpPr txBox="1"/>
          <p:nvPr/>
        </p:nvSpPr>
        <p:spPr>
          <a:xfrm>
            <a:off x="7909560" y="4398264"/>
            <a:ext cx="3154680" cy="201168"/>
          </a:xfrm>
          <a:prstGeom prst="rect">
            <a:avLst/>
          </a:prstGeom>
          <a:noFill/>
        </p:spPr>
        <p:txBody>
          <a:bodyPr wrap="square" anchor="t" lIns="0" rIns="0" tIns="18288" bIns="18288">
            <a:spAutoFit/>
          </a:bodyPr>
          <a:lstStyle/>
          <a:p>
            <a:pPr algn="l">
              <a:lnSpc>
                <a:spcPct val="112000"/>
              </a:lnSpc>
              <a:spcBef>
                <a:spcPts val="0"/>
              </a:spcBef>
              <a:spcAft>
                <a:spcPts val="400"/>
              </a:spcAft>
            </a:pPr>
            <a:r>
              <a:rPr sz="1600" b="0">
                <a:solidFill>
                  <a:srgbClr val="6B6560"/>
                </a:solidFill>
                <a:latin typeface="Arial"/>
              </a:rPr>
              <a:t>Finish: Natural oak</a:t>
            </a:r>
          </a:p>
        </p:txBody>
      </p:sp>
      <p:sp>
        <p:nvSpPr>
          <p:cNvPr id="16" name="S04.Spec.2"/>
          <p:cNvSpPr txBox="1"/>
          <p:nvPr/>
        </p:nvSpPr>
        <p:spPr>
          <a:xfrm>
            <a:off x="7909560" y="4709159"/>
            <a:ext cx="3154680" cy="201168"/>
          </a:xfrm>
          <a:prstGeom prst="rect">
            <a:avLst/>
          </a:prstGeom>
          <a:noFill/>
        </p:spPr>
        <p:txBody>
          <a:bodyPr wrap="square" anchor="t" lIns="0" rIns="0" tIns="18288" bIns="18288">
            <a:spAutoFit/>
          </a:bodyPr>
          <a:lstStyle/>
          <a:p>
            <a:pPr algn="l">
              <a:lnSpc>
                <a:spcPct val="112000"/>
              </a:lnSpc>
              <a:spcBef>
                <a:spcPts val="0"/>
              </a:spcBef>
              <a:spcAft>
                <a:spcPts val="400"/>
              </a:spcAft>
            </a:pPr>
            <a:r>
              <a:rPr sz="1600" b="0">
                <a:solidFill>
                  <a:srgbClr val="6B6560"/>
                </a:solidFill>
                <a:latin typeface="Arial"/>
              </a:rPr>
              <a:t>Supplier cost: CAD 420.00</a:t>
            </a:r>
          </a:p>
        </p:txBody>
      </p:sp>
      <p:sp>
        <p:nvSpPr>
          <p:cNvPr id="17" name="S04.Spec.3"/>
          <p:cNvSpPr txBox="1"/>
          <p:nvPr/>
        </p:nvSpPr>
        <p:spPr>
          <a:xfrm>
            <a:off x="7909560" y="5020056"/>
            <a:ext cx="3154680" cy="201168"/>
          </a:xfrm>
          <a:prstGeom prst="rect">
            <a:avLst/>
          </a:prstGeom>
          <a:noFill/>
        </p:spPr>
        <p:txBody>
          <a:bodyPr wrap="square" anchor="t" lIns="0" rIns="0" tIns="18288" bIns="18288">
            <a:spAutoFit/>
          </a:bodyPr>
          <a:lstStyle/>
          <a:p>
            <a:pPr algn="l">
              <a:lnSpc>
                <a:spcPct val="112000"/>
              </a:lnSpc>
              <a:spcBef>
                <a:spcPts val="0"/>
              </a:spcBef>
              <a:spcAft>
                <a:spcPts val="400"/>
              </a:spcAft>
            </a:pPr>
            <a:r>
              <a:rPr sz="1600" b="0">
                <a:solidFill>
                  <a:srgbClr val="6B6560"/>
                </a:solidFill>
                <a:latin typeface="Arial"/>
              </a:rPr>
              <a:t>Markup: 40% · Margin: 28.6%</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bg>
      <p:bgPr>
        <a:solidFill>
          <a:srgbClr val="1B3D2F"/>
        </a:solidFill>
        <a:effectLst/>
      </p:bgPr>
    </p:bg>
    <p:spTree>
      <p:nvGrpSpPr>
        <p:cNvPr id="1" name=""/>
        <p:cNvGrpSpPr/>
        <p:nvPr/>
      </p:nvGrpSpPr>
      <p:grpSpPr/>
      <p:pic>
        <p:nvPicPr>
          <p:cNvPr id="2" name="S05.Logo" descr="logo-light.png"/>
          <p:cNvPicPr>
            <a:picLocks noChangeAspect="1"/>
          </p:cNvPicPr>
          <p:nvPr/>
        </p:nvPicPr>
        <p:blipFill>
          <a:blip r:embed="rId2"/>
          <a:stretch>
            <a:fillRect/>
          </a:stretch>
        </p:blipFill>
        <p:spPr>
          <a:xfrm>
            <a:off x="594360" y="274320"/>
            <a:ext cx="1463040" cy="329950"/>
          </a:xfrm>
          <a:prstGeom prst="rect">
            <a:avLst/>
          </a:prstGeom>
        </p:spPr>
      </p:pic>
      <p:sp>
        <p:nvSpPr>
          <p:cNvPr id="3" name="S05.Stage"/>
          <p:cNvSpPr txBox="1"/>
          <p:nvPr/>
        </p:nvSpPr>
        <p:spPr>
          <a:xfrm>
            <a:off x="594360" y="731520"/>
            <a:ext cx="3840480" cy="219456"/>
          </a:xfrm>
          <a:prstGeom prst="rect">
            <a:avLst/>
          </a:prstGeom>
          <a:noFill/>
        </p:spPr>
        <p:txBody>
          <a:bodyPr wrap="square" anchor="t" lIns="0" rIns="0" tIns="18288" bIns="18288">
            <a:spAutoFit/>
          </a:bodyPr>
          <a:lstStyle/>
          <a:p>
            <a:pPr algn="l">
              <a:lnSpc>
                <a:spcPct val="112000"/>
              </a:lnSpc>
              <a:spcBef>
                <a:spcPts val="0"/>
              </a:spcBef>
              <a:spcAft>
                <a:spcPts val="400"/>
              </a:spcAft>
            </a:pPr>
            <a:r>
              <a:rPr sz="1200" b="1">
                <a:solidFill>
                  <a:srgbClr val="C67B5C"/>
                </a:solidFill>
                <a:latin typeface="Arial"/>
              </a:rPr>
              <a:t>04 / MASTER BUDGET</a:t>
            </a:r>
          </a:p>
        </p:txBody>
      </p:sp>
      <p:sp>
        <p:nvSpPr>
          <p:cNvPr id="4" name="S05.Benefit"/>
          <p:cNvSpPr txBox="1"/>
          <p:nvPr/>
        </p:nvSpPr>
        <p:spPr>
          <a:xfrm>
            <a:off x="594360" y="941832"/>
            <a:ext cx="9875520" cy="246888"/>
          </a:xfrm>
          <a:prstGeom prst="rect">
            <a:avLst/>
          </a:prstGeom>
          <a:noFill/>
        </p:spPr>
        <p:txBody>
          <a:bodyPr wrap="square" anchor="t" lIns="0" rIns="0" tIns="18288" bIns="18288">
            <a:spAutoFit/>
          </a:bodyPr>
          <a:lstStyle/>
          <a:p>
            <a:pPr algn="l">
              <a:lnSpc>
                <a:spcPct val="112000"/>
              </a:lnSpc>
              <a:spcBef>
                <a:spcPts val="0"/>
              </a:spcBef>
              <a:spcAft>
                <a:spcPts val="400"/>
              </a:spcAft>
            </a:pPr>
            <a:r>
              <a:rPr sz="1500" b="0">
                <a:solidFill>
                  <a:srgbClr val="FAF8F5"/>
                </a:solidFill>
                <a:latin typeface="Arial"/>
              </a:rPr>
              <a:t>See your costs. Protect your margin.</a:t>
            </a:r>
          </a:p>
        </p:txBody>
      </p:sp>
      <p:sp>
        <p:nvSpPr>
          <p:cNvPr id="5" name="S05.Folio"/>
          <p:cNvSpPr txBox="1"/>
          <p:nvPr/>
        </p:nvSpPr>
        <p:spPr>
          <a:xfrm>
            <a:off x="10716768" y="6473952"/>
            <a:ext cx="877824" cy="164592"/>
          </a:xfrm>
          <a:prstGeom prst="rect">
            <a:avLst/>
          </a:prstGeom>
          <a:noFill/>
        </p:spPr>
        <p:txBody>
          <a:bodyPr wrap="square" anchor="t" lIns="0" rIns="0" tIns="18288" bIns="18288">
            <a:spAutoFit/>
          </a:bodyPr>
          <a:lstStyle/>
          <a:p>
            <a:pPr algn="r">
              <a:lnSpc>
                <a:spcPct val="112000"/>
              </a:lnSpc>
              <a:spcBef>
                <a:spcPts val="0"/>
              </a:spcBef>
              <a:spcAft>
                <a:spcPts val="400"/>
              </a:spcAft>
            </a:pPr>
            <a:r>
              <a:rPr sz="1100" b="0">
                <a:solidFill>
                  <a:srgbClr val="B8C6BE"/>
                </a:solidFill>
                <a:latin typeface="Arial"/>
              </a:rPr>
              <a:t>05 / 09</a:t>
            </a:r>
          </a:p>
        </p:txBody>
      </p:sp>
      <p:sp>
        <p:nvSpPr>
          <p:cNvPr id="6" name="S05.Title"/>
          <p:cNvSpPr txBox="1"/>
          <p:nvPr>
            <p:ph type="title"/>
          </p:nvPr>
        </p:nvSpPr>
        <p:spPr>
          <a:xfrm>
            <a:off x="594360" y="1243584"/>
            <a:ext cx="11000232" cy="1078992"/>
          </a:xfrm>
          <a:prstGeom prst="rect">
            <a:avLst/>
          </a:prstGeom>
          <a:noFill/>
        </p:spPr>
        <p:txBody>
          <a:bodyPr wrap="square" anchor="t" lIns="0" rIns="0" tIns="18288" bIns="18288">
            <a:spAutoFit/>
          </a:bodyPr>
          <a:lstStyle/>
          <a:p>
            <a:pPr algn="l">
              <a:lnSpc>
                <a:spcPct val="112000"/>
              </a:lnSpc>
              <a:spcBef>
                <a:spcPts val="0"/>
              </a:spcBef>
              <a:spcAft>
                <a:spcPts val="400"/>
              </a:spcAft>
            </a:pPr>
            <a:r>
              <a:rPr sz="3600" b="0">
                <a:solidFill>
                  <a:srgbClr val="FAF8F5"/>
                </a:solidFill>
                <a:latin typeface="Georgia"/>
              </a:rPr>
              <a:t>The concept board populates</a:t>
            </a:r>
          </a:p>
          <a:p>
            <a:pPr algn="l">
              <a:lnSpc>
                <a:spcPct val="112000"/>
              </a:lnSpc>
              <a:spcBef>
                <a:spcPts val="0"/>
              </a:spcBef>
              <a:spcAft>
                <a:spcPts val="400"/>
              </a:spcAft>
            </a:pPr>
            <a:r>
              <a:rPr sz="3600" b="0">
                <a:solidFill>
                  <a:srgbClr val="FAF8F5"/>
                </a:solidFill>
                <a:latin typeface="Georgia"/>
              </a:rPr>
              <a:t>the master budget automatically.</a:t>
            </a:r>
          </a:p>
        </p:txBody>
      </p:sp>
      <p:sp>
        <p:nvSpPr>
          <p:cNvPr id="7" name="S05.Caption"/>
          <p:cNvSpPr txBox="1"/>
          <p:nvPr/>
        </p:nvSpPr>
        <p:spPr>
          <a:xfrm>
            <a:off x="594360" y="2514600"/>
            <a:ext cx="9966960" cy="292608"/>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D8E1DB"/>
                </a:solidFill>
                <a:latin typeface="Arial"/>
              </a:rPr>
              <a:t>Review product specifications, costs, custom markups, and margins. Break down the budget by room, category, or vendor.</a:t>
            </a:r>
          </a:p>
        </p:txBody>
      </p:sp>
      <p:sp>
        <p:nvSpPr>
          <p:cNvPr id="8" name="S05.DataLabel"/>
          <p:cNvSpPr txBox="1"/>
          <p:nvPr/>
        </p:nvSpPr>
        <p:spPr>
          <a:xfrm>
            <a:off x="594360" y="2971800"/>
            <a:ext cx="5486400" cy="182880"/>
          </a:xfrm>
          <a:prstGeom prst="rect">
            <a:avLst/>
          </a:prstGeom>
          <a:noFill/>
        </p:spPr>
        <p:txBody>
          <a:bodyPr wrap="square" anchor="t" lIns="0" rIns="0" tIns="18288" bIns="18288">
            <a:spAutoFit/>
          </a:bodyPr>
          <a:lstStyle/>
          <a:p>
            <a:pPr algn="l">
              <a:lnSpc>
                <a:spcPct val="112000"/>
              </a:lnSpc>
              <a:spcBef>
                <a:spcPts val="0"/>
              </a:spcBef>
              <a:spcAft>
                <a:spcPts val="400"/>
              </a:spcAft>
            </a:pPr>
            <a:r>
              <a:rPr sz="1400" b="1">
                <a:solidFill>
                  <a:srgbClr val="E2A88F"/>
                </a:solidFill>
                <a:latin typeface="Arial"/>
              </a:rPr>
              <a:t>LIVING ROOM · ILLUSTRATIVE FIGURES · CAD</a:t>
            </a:r>
          </a:p>
        </p:txBody>
      </p:sp>
      <p:graphicFrame>
        <p:nvGraphicFramePr>
          <p:cNvPr id="9" name="S05.MasterBudget.Table"/>
          <p:cNvGraphicFramePr>
            <a:graphicFrameLocks noGrp="1"/>
          </p:cNvGraphicFramePr>
          <p:nvPr/>
        </p:nvGraphicFramePr>
        <p:xfrm>
          <a:off x="594360" y="3246120"/>
          <a:ext cx="11000232" cy="2423160"/>
        </p:xfrm>
        <a:graphic>
          <a:graphicData uri="http://schemas.openxmlformats.org/drawingml/2006/table">
            <a:tbl>
              <a:tblPr firstRow="1" bandRow="1">
                <a:tableStyleId>{5C22544A-7EE6-4342-B048-85BDC9FD1C3A}</a:tableStyleId>
              </a:tblPr>
              <a:tblGrid>
                <a:gridCol w="2971800"/>
                <a:gridCol w="1828800"/>
                <a:gridCol w="1463040"/>
                <a:gridCol w="1188720"/>
                <a:gridCol w="2011680"/>
                <a:gridCol w="1536192"/>
              </a:tblGrid>
              <a:tr h="484632">
                <a:tc>
                  <a:txBody>
                    <a:bodyPr/>
                    <a:lstStyle/>
                    <a:p>
                      <a:pPr algn="l">
                        <a:spcBef>
                          <a:spcPts val="0"/>
                        </a:spcBef>
                        <a:spcAft>
                          <a:spcPts val="0"/>
                        </a:spcAft>
                      </a:pPr>
                      <a:r>
                        <a:rPr sz="1500" b="1">
                          <a:solidFill>
                            <a:srgbClr val="D8E1DB"/>
                          </a:solidFill>
                          <a:latin typeface="Arial"/>
                        </a:rPr>
                        <a:t>Product</a:t>
                      </a:r>
                    </a:p>
                  </a:txBody>
                  <a:tcPr marL="91440" marR="91440" marT="54864" marB="54864">
                    <a:solidFill>
                      <a:srgbClr val="345548"/>
                    </a:solidFill>
                  </a:tcPr>
                </a:tc>
                <a:tc>
                  <a:txBody>
                    <a:bodyPr/>
                    <a:lstStyle/>
                    <a:p>
                      <a:pPr algn="l">
                        <a:spcBef>
                          <a:spcPts val="0"/>
                        </a:spcBef>
                        <a:spcAft>
                          <a:spcPts val="0"/>
                        </a:spcAft>
                      </a:pPr>
                      <a:r>
                        <a:rPr sz="1500" b="1">
                          <a:solidFill>
                            <a:srgbClr val="D8E1DB"/>
                          </a:solidFill>
                          <a:latin typeface="Arial"/>
                        </a:rPr>
                        <a:t>Category</a:t>
                      </a:r>
                    </a:p>
                  </a:txBody>
                  <a:tcPr marL="91440" marR="91440" marT="54864" marB="54864">
                    <a:solidFill>
                      <a:srgbClr val="345548"/>
                    </a:solidFill>
                  </a:tcPr>
                </a:tc>
                <a:tc>
                  <a:txBody>
                    <a:bodyPr/>
                    <a:lstStyle/>
                    <a:p>
                      <a:pPr algn="r">
                        <a:spcBef>
                          <a:spcPts val="0"/>
                        </a:spcBef>
                        <a:spcAft>
                          <a:spcPts val="0"/>
                        </a:spcAft>
                      </a:pPr>
                      <a:r>
                        <a:rPr sz="1500" b="1">
                          <a:solidFill>
                            <a:srgbClr val="D8E1DB"/>
                          </a:solidFill>
                          <a:latin typeface="Arial"/>
                        </a:rPr>
                        <a:t>Cost</a:t>
                      </a:r>
                    </a:p>
                  </a:txBody>
                  <a:tcPr marL="91440" marR="91440" marT="54864" marB="54864">
                    <a:solidFill>
                      <a:srgbClr val="345548"/>
                    </a:solidFill>
                  </a:tcPr>
                </a:tc>
                <a:tc>
                  <a:txBody>
                    <a:bodyPr/>
                    <a:lstStyle/>
                    <a:p>
                      <a:pPr algn="r">
                        <a:spcBef>
                          <a:spcPts val="0"/>
                        </a:spcBef>
                        <a:spcAft>
                          <a:spcPts val="0"/>
                        </a:spcAft>
                      </a:pPr>
                      <a:r>
                        <a:rPr sz="1500" b="1">
                          <a:solidFill>
                            <a:srgbClr val="D8E1DB"/>
                          </a:solidFill>
                          <a:latin typeface="Arial"/>
                        </a:rPr>
                        <a:t>Markup</a:t>
                      </a:r>
                    </a:p>
                  </a:txBody>
                  <a:tcPr marL="91440" marR="91440" marT="54864" marB="54864">
                    <a:solidFill>
                      <a:srgbClr val="345548"/>
                    </a:solidFill>
                  </a:tcPr>
                </a:tc>
                <a:tc>
                  <a:txBody>
                    <a:bodyPr/>
                    <a:lstStyle/>
                    <a:p>
                      <a:pPr algn="r">
                        <a:spcBef>
                          <a:spcPts val="0"/>
                        </a:spcBef>
                        <a:spcAft>
                          <a:spcPts val="0"/>
                        </a:spcAft>
                      </a:pPr>
                      <a:r>
                        <a:rPr sz="1500" b="1">
                          <a:solidFill>
                            <a:srgbClr val="D8E1DB"/>
                          </a:solidFill>
                          <a:latin typeface="Arial"/>
                        </a:rPr>
                        <a:t>Client price</a:t>
                      </a:r>
                    </a:p>
                  </a:txBody>
                  <a:tcPr marL="91440" marR="91440" marT="54864" marB="54864">
                    <a:solidFill>
                      <a:srgbClr val="345548"/>
                    </a:solidFill>
                  </a:tcPr>
                </a:tc>
                <a:tc>
                  <a:txBody>
                    <a:bodyPr/>
                    <a:lstStyle/>
                    <a:p>
                      <a:pPr algn="r">
                        <a:spcBef>
                          <a:spcPts val="0"/>
                        </a:spcBef>
                        <a:spcAft>
                          <a:spcPts val="0"/>
                        </a:spcAft>
                      </a:pPr>
                      <a:r>
                        <a:rPr sz="1500" b="1">
                          <a:solidFill>
                            <a:srgbClr val="D8E1DB"/>
                          </a:solidFill>
                          <a:latin typeface="Arial"/>
                        </a:rPr>
                        <a:t>Margin</a:t>
                      </a:r>
                    </a:p>
                  </a:txBody>
                  <a:tcPr marL="91440" marR="91440" marT="54864" marB="54864">
                    <a:solidFill>
                      <a:srgbClr val="345548"/>
                    </a:solidFill>
                  </a:tcPr>
                </a:tc>
              </a:tr>
              <a:tr h="484632">
                <a:tc>
                  <a:txBody>
                    <a:bodyPr/>
                    <a:lstStyle/>
                    <a:p>
                      <a:pPr algn="l">
                        <a:spcBef>
                          <a:spcPts val="0"/>
                        </a:spcBef>
                        <a:spcAft>
                          <a:spcPts val="0"/>
                        </a:spcAft>
                      </a:pPr>
                      <a:r>
                        <a:rPr sz="1700" b="0">
                          <a:solidFill>
                            <a:srgbClr val="D8E1DB"/>
                          </a:solidFill>
                          <a:latin typeface="Arial"/>
                        </a:rPr>
                        <a:t>Ivory sofa</a:t>
                      </a:r>
                    </a:p>
                  </a:txBody>
                  <a:tcPr marL="91440" marR="91440" marT="54864" marB="54864">
                    <a:solidFill>
                      <a:srgbClr val="1B3D2F"/>
                    </a:solidFill>
                  </a:tcPr>
                </a:tc>
                <a:tc>
                  <a:txBody>
                    <a:bodyPr/>
                    <a:lstStyle/>
                    <a:p>
                      <a:pPr algn="l">
                        <a:spcBef>
                          <a:spcPts val="0"/>
                        </a:spcBef>
                        <a:spcAft>
                          <a:spcPts val="0"/>
                        </a:spcAft>
                      </a:pPr>
                      <a:r>
                        <a:rPr sz="1700" b="0">
                          <a:solidFill>
                            <a:srgbClr val="D8E1DB"/>
                          </a:solidFill>
                          <a:latin typeface="Arial"/>
                        </a:rPr>
                        <a:t>Furniture</a:t>
                      </a:r>
                    </a:p>
                  </a:txBody>
                  <a:tcPr marL="91440" marR="91440" marT="54864" marB="54864">
                    <a:solidFill>
                      <a:srgbClr val="1B3D2F"/>
                    </a:solidFill>
                  </a:tcPr>
                </a:tc>
                <a:tc>
                  <a:txBody>
                    <a:bodyPr/>
                    <a:lstStyle/>
                    <a:p>
                      <a:pPr algn="r">
                        <a:spcBef>
                          <a:spcPts val="0"/>
                        </a:spcBef>
                        <a:spcAft>
                          <a:spcPts val="0"/>
                        </a:spcAft>
                      </a:pPr>
                      <a:r>
                        <a:rPr sz="1700" b="0">
                          <a:solidFill>
                            <a:srgbClr val="D8E1DB"/>
                          </a:solidFill>
                          <a:latin typeface="Arial"/>
                        </a:rPr>
                        <a:t>2,100.00</a:t>
                      </a:r>
                    </a:p>
                  </a:txBody>
                  <a:tcPr marL="91440" marR="91440" marT="54864" marB="54864">
                    <a:solidFill>
                      <a:srgbClr val="1B3D2F"/>
                    </a:solidFill>
                  </a:tcPr>
                </a:tc>
                <a:tc>
                  <a:txBody>
                    <a:bodyPr/>
                    <a:lstStyle/>
                    <a:p>
                      <a:pPr algn="r">
                        <a:spcBef>
                          <a:spcPts val="0"/>
                        </a:spcBef>
                        <a:spcAft>
                          <a:spcPts val="0"/>
                        </a:spcAft>
                      </a:pPr>
                      <a:r>
                        <a:rPr sz="1700" b="0">
                          <a:solidFill>
                            <a:srgbClr val="D8E1DB"/>
                          </a:solidFill>
                          <a:latin typeface="Arial"/>
                        </a:rPr>
                        <a:t>40%</a:t>
                      </a:r>
                    </a:p>
                  </a:txBody>
                  <a:tcPr marL="91440" marR="91440" marT="54864" marB="54864">
                    <a:solidFill>
                      <a:srgbClr val="1B3D2F"/>
                    </a:solidFill>
                  </a:tcPr>
                </a:tc>
                <a:tc>
                  <a:txBody>
                    <a:bodyPr/>
                    <a:lstStyle/>
                    <a:p>
                      <a:pPr algn="r">
                        <a:spcBef>
                          <a:spcPts val="0"/>
                        </a:spcBef>
                        <a:spcAft>
                          <a:spcPts val="0"/>
                        </a:spcAft>
                      </a:pPr>
                      <a:r>
                        <a:rPr sz="1700" b="0">
                          <a:solidFill>
                            <a:srgbClr val="D8E1DB"/>
                          </a:solidFill>
                          <a:latin typeface="Arial"/>
                        </a:rPr>
                        <a:t>2,940.00</a:t>
                      </a:r>
                    </a:p>
                  </a:txBody>
                  <a:tcPr marL="91440" marR="91440" marT="54864" marB="54864">
                    <a:solidFill>
                      <a:srgbClr val="1B3D2F"/>
                    </a:solidFill>
                  </a:tcPr>
                </a:tc>
                <a:tc>
                  <a:txBody>
                    <a:bodyPr/>
                    <a:lstStyle/>
                    <a:p>
                      <a:pPr algn="r">
                        <a:spcBef>
                          <a:spcPts val="0"/>
                        </a:spcBef>
                        <a:spcAft>
                          <a:spcPts val="0"/>
                        </a:spcAft>
                      </a:pPr>
                      <a:r>
                        <a:rPr sz="1700" b="0">
                          <a:solidFill>
                            <a:srgbClr val="D8E1DB"/>
                          </a:solidFill>
                          <a:latin typeface="Arial"/>
                        </a:rPr>
                        <a:t>28.6%</a:t>
                      </a:r>
                    </a:p>
                  </a:txBody>
                  <a:tcPr marL="91440" marR="91440" marT="54864" marB="54864">
                    <a:solidFill>
                      <a:srgbClr val="1B3D2F"/>
                    </a:solidFill>
                  </a:tcPr>
                </a:tc>
              </a:tr>
              <a:tr h="484632">
                <a:tc>
                  <a:txBody>
                    <a:bodyPr/>
                    <a:lstStyle/>
                    <a:p>
                      <a:pPr algn="l">
                        <a:spcBef>
                          <a:spcPts val="0"/>
                        </a:spcBef>
                        <a:spcAft>
                          <a:spcPts val="0"/>
                        </a:spcAft>
                      </a:pPr>
                      <a:r>
                        <a:rPr sz="1700" b="0">
                          <a:solidFill>
                            <a:srgbClr val="D8E1DB"/>
                          </a:solidFill>
                          <a:latin typeface="Arial"/>
                        </a:rPr>
                        <a:t>Oak pendant</a:t>
                      </a:r>
                    </a:p>
                  </a:txBody>
                  <a:tcPr marL="91440" marR="91440" marT="54864" marB="54864">
                    <a:solidFill>
                      <a:srgbClr val="325949"/>
                    </a:solidFill>
                  </a:tcPr>
                </a:tc>
                <a:tc>
                  <a:txBody>
                    <a:bodyPr/>
                    <a:lstStyle/>
                    <a:p>
                      <a:pPr algn="l">
                        <a:spcBef>
                          <a:spcPts val="0"/>
                        </a:spcBef>
                        <a:spcAft>
                          <a:spcPts val="0"/>
                        </a:spcAft>
                      </a:pPr>
                      <a:r>
                        <a:rPr sz="1700" b="0">
                          <a:solidFill>
                            <a:srgbClr val="D8E1DB"/>
                          </a:solidFill>
                          <a:latin typeface="Arial"/>
                        </a:rPr>
                        <a:t>Lighting</a:t>
                      </a:r>
                    </a:p>
                  </a:txBody>
                  <a:tcPr marL="91440" marR="91440" marT="54864" marB="54864">
                    <a:solidFill>
                      <a:srgbClr val="325949"/>
                    </a:solidFill>
                  </a:tcPr>
                </a:tc>
                <a:tc>
                  <a:txBody>
                    <a:bodyPr/>
                    <a:lstStyle/>
                    <a:p>
                      <a:pPr algn="r">
                        <a:spcBef>
                          <a:spcPts val="0"/>
                        </a:spcBef>
                        <a:spcAft>
                          <a:spcPts val="0"/>
                        </a:spcAft>
                      </a:pPr>
                      <a:r>
                        <a:rPr sz="1700" b="0">
                          <a:solidFill>
                            <a:srgbClr val="D8E1DB"/>
                          </a:solidFill>
                          <a:latin typeface="Arial"/>
                        </a:rPr>
                        <a:t>420.00</a:t>
                      </a:r>
                    </a:p>
                  </a:txBody>
                  <a:tcPr marL="91440" marR="91440" marT="54864" marB="54864">
                    <a:solidFill>
                      <a:srgbClr val="325949"/>
                    </a:solidFill>
                  </a:tcPr>
                </a:tc>
                <a:tc>
                  <a:txBody>
                    <a:bodyPr/>
                    <a:lstStyle/>
                    <a:p>
                      <a:pPr algn="r">
                        <a:spcBef>
                          <a:spcPts val="0"/>
                        </a:spcBef>
                        <a:spcAft>
                          <a:spcPts val="0"/>
                        </a:spcAft>
                      </a:pPr>
                      <a:r>
                        <a:rPr sz="1700" b="0">
                          <a:solidFill>
                            <a:srgbClr val="D8E1DB"/>
                          </a:solidFill>
                          <a:latin typeface="Arial"/>
                        </a:rPr>
                        <a:t>40%</a:t>
                      </a:r>
                    </a:p>
                  </a:txBody>
                  <a:tcPr marL="91440" marR="91440" marT="54864" marB="54864">
                    <a:solidFill>
                      <a:srgbClr val="325949"/>
                    </a:solidFill>
                  </a:tcPr>
                </a:tc>
                <a:tc>
                  <a:txBody>
                    <a:bodyPr/>
                    <a:lstStyle/>
                    <a:p>
                      <a:pPr algn="r">
                        <a:spcBef>
                          <a:spcPts val="0"/>
                        </a:spcBef>
                        <a:spcAft>
                          <a:spcPts val="0"/>
                        </a:spcAft>
                      </a:pPr>
                      <a:r>
                        <a:rPr sz="1700" b="0">
                          <a:solidFill>
                            <a:srgbClr val="D8E1DB"/>
                          </a:solidFill>
                          <a:latin typeface="Arial"/>
                        </a:rPr>
                        <a:t>588.00</a:t>
                      </a:r>
                    </a:p>
                  </a:txBody>
                  <a:tcPr marL="91440" marR="91440" marT="54864" marB="54864">
                    <a:solidFill>
                      <a:srgbClr val="325949"/>
                    </a:solidFill>
                  </a:tcPr>
                </a:tc>
                <a:tc>
                  <a:txBody>
                    <a:bodyPr/>
                    <a:lstStyle/>
                    <a:p>
                      <a:pPr algn="r">
                        <a:spcBef>
                          <a:spcPts val="0"/>
                        </a:spcBef>
                        <a:spcAft>
                          <a:spcPts val="0"/>
                        </a:spcAft>
                      </a:pPr>
                      <a:r>
                        <a:rPr sz="1700" b="0">
                          <a:solidFill>
                            <a:srgbClr val="D8E1DB"/>
                          </a:solidFill>
                          <a:latin typeface="Arial"/>
                        </a:rPr>
                        <a:t>28.6%</a:t>
                      </a:r>
                    </a:p>
                  </a:txBody>
                  <a:tcPr marL="91440" marR="91440" marT="54864" marB="54864">
                    <a:solidFill>
                      <a:srgbClr val="325949"/>
                    </a:solidFill>
                  </a:tcPr>
                </a:tc>
              </a:tr>
              <a:tr h="484632">
                <a:tc>
                  <a:txBody>
                    <a:bodyPr/>
                    <a:lstStyle/>
                    <a:p>
                      <a:pPr algn="l">
                        <a:spcBef>
                          <a:spcPts val="0"/>
                        </a:spcBef>
                        <a:spcAft>
                          <a:spcPts val="0"/>
                        </a:spcAft>
                      </a:pPr>
                      <a:r>
                        <a:rPr sz="1700" b="0">
                          <a:solidFill>
                            <a:srgbClr val="D8E1DB"/>
                          </a:solidFill>
                          <a:latin typeface="Arial"/>
                        </a:rPr>
                        <a:t>Sand rug</a:t>
                      </a:r>
                    </a:p>
                  </a:txBody>
                  <a:tcPr marL="91440" marR="91440" marT="54864" marB="54864">
                    <a:solidFill>
                      <a:srgbClr val="1B3D2F"/>
                    </a:solidFill>
                  </a:tcPr>
                </a:tc>
                <a:tc>
                  <a:txBody>
                    <a:bodyPr/>
                    <a:lstStyle/>
                    <a:p>
                      <a:pPr algn="l">
                        <a:spcBef>
                          <a:spcPts val="0"/>
                        </a:spcBef>
                        <a:spcAft>
                          <a:spcPts val="0"/>
                        </a:spcAft>
                      </a:pPr>
                      <a:r>
                        <a:rPr sz="1700" b="0">
                          <a:solidFill>
                            <a:srgbClr val="D8E1DB"/>
                          </a:solidFill>
                          <a:latin typeface="Arial"/>
                        </a:rPr>
                        <a:t>Textiles</a:t>
                      </a:r>
                    </a:p>
                  </a:txBody>
                  <a:tcPr marL="91440" marR="91440" marT="54864" marB="54864">
                    <a:solidFill>
                      <a:srgbClr val="1B3D2F"/>
                    </a:solidFill>
                  </a:tcPr>
                </a:tc>
                <a:tc>
                  <a:txBody>
                    <a:bodyPr/>
                    <a:lstStyle/>
                    <a:p>
                      <a:pPr algn="r">
                        <a:spcBef>
                          <a:spcPts val="0"/>
                        </a:spcBef>
                        <a:spcAft>
                          <a:spcPts val="0"/>
                        </a:spcAft>
                      </a:pPr>
                      <a:r>
                        <a:rPr sz="1700" b="0">
                          <a:solidFill>
                            <a:srgbClr val="D8E1DB"/>
                          </a:solidFill>
                          <a:latin typeface="Arial"/>
                        </a:rPr>
                        <a:t>650.00</a:t>
                      </a:r>
                    </a:p>
                  </a:txBody>
                  <a:tcPr marL="91440" marR="91440" marT="54864" marB="54864">
                    <a:solidFill>
                      <a:srgbClr val="1B3D2F"/>
                    </a:solidFill>
                  </a:tcPr>
                </a:tc>
                <a:tc>
                  <a:txBody>
                    <a:bodyPr/>
                    <a:lstStyle/>
                    <a:p>
                      <a:pPr algn="r">
                        <a:spcBef>
                          <a:spcPts val="0"/>
                        </a:spcBef>
                        <a:spcAft>
                          <a:spcPts val="0"/>
                        </a:spcAft>
                      </a:pPr>
                      <a:r>
                        <a:rPr sz="1700" b="0">
                          <a:solidFill>
                            <a:srgbClr val="D8E1DB"/>
                          </a:solidFill>
                          <a:latin typeface="Arial"/>
                        </a:rPr>
                        <a:t>40%</a:t>
                      </a:r>
                    </a:p>
                  </a:txBody>
                  <a:tcPr marL="91440" marR="91440" marT="54864" marB="54864">
                    <a:solidFill>
                      <a:srgbClr val="1B3D2F"/>
                    </a:solidFill>
                  </a:tcPr>
                </a:tc>
                <a:tc>
                  <a:txBody>
                    <a:bodyPr/>
                    <a:lstStyle/>
                    <a:p>
                      <a:pPr algn="r">
                        <a:spcBef>
                          <a:spcPts val="0"/>
                        </a:spcBef>
                        <a:spcAft>
                          <a:spcPts val="0"/>
                        </a:spcAft>
                      </a:pPr>
                      <a:r>
                        <a:rPr sz="1700" b="0">
                          <a:solidFill>
                            <a:srgbClr val="D8E1DB"/>
                          </a:solidFill>
                          <a:latin typeface="Arial"/>
                        </a:rPr>
                        <a:t>910.00</a:t>
                      </a:r>
                    </a:p>
                  </a:txBody>
                  <a:tcPr marL="91440" marR="91440" marT="54864" marB="54864">
                    <a:solidFill>
                      <a:srgbClr val="1B3D2F"/>
                    </a:solidFill>
                  </a:tcPr>
                </a:tc>
                <a:tc>
                  <a:txBody>
                    <a:bodyPr/>
                    <a:lstStyle/>
                    <a:p>
                      <a:pPr algn="r">
                        <a:spcBef>
                          <a:spcPts val="0"/>
                        </a:spcBef>
                        <a:spcAft>
                          <a:spcPts val="0"/>
                        </a:spcAft>
                      </a:pPr>
                      <a:r>
                        <a:rPr sz="1700" b="0">
                          <a:solidFill>
                            <a:srgbClr val="D8E1DB"/>
                          </a:solidFill>
                          <a:latin typeface="Arial"/>
                        </a:rPr>
                        <a:t>28.6%</a:t>
                      </a:r>
                    </a:p>
                  </a:txBody>
                  <a:tcPr marL="91440" marR="91440" marT="54864" marB="54864">
                    <a:solidFill>
                      <a:srgbClr val="1B3D2F"/>
                    </a:solidFill>
                  </a:tcPr>
                </a:tc>
              </a:tr>
              <a:tr h="484632">
                <a:tc>
                  <a:txBody>
                    <a:bodyPr/>
                    <a:lstStyle/>
                    <a:p>
                      <a:pPr algn="l">
                        <a:spcBef>
                          <a:spcPts val="0"/>
                        </a:spcBef>
                        <a:spcAft>
                          <a:spcPts val="0"/>
                        </a:spcAft>
                      </a:pPr>
                      <a:r>
                        <a:rPr sz="1700" b="1">
                          <a:solidFill>
                            <a:srgbClr val="D8E1DB"/>
                          </a:solidFill>
                          <a:latin typeface="Arial"/>
                        </a:rPr>
                        <a:t>Project total</a:t>
                      </a:r>
                    </a:p>
                  </a:txBody>
                  <a:tcPr marL="91440" marR="91440" marT="54864" marB="54864">
                    <a:solidFill>
                      <a:srgbClr val="254A3A"/>
                    </a:solidFill>
                  </a:tcPr>
                </a:tc>
                <a:tc>
                  <a:txBody>
                    <a:bodyPr/>
                    <a:lstStyle/>
                    <a:p>
                      <a:pPr algn="l">
                        <a:spcBef>
                          <a:spcPts val="0"/>
                        </a:spcBef>
                        <a:spcAft>
                          <a:spcPts val="0"/>
                        </a:spcAft>
                      </a:pPr>
                    </a:p>
                  </a:txBody>
                  <a:tcPr marL="91440" marR="91440" marT="54864" marB="54864">
                    <a:solidFill>
                      <a:srgbClr val="254A3A"/>
                    </a:solidFill>
                  </a:tcPr>
                </a:tc>
                <a:tc>
                  <a:txBody>
                    <a:bodyPr/>
                    <a:lstStyle/>
                    <a:p>
                      <a:pPr algn="r">
                        <a:spcBef>
                          <a:spcPts val="0"/>
                        </a:spcBef>
                        <a:spcAft>
                          <a:spcPts val="0"/>
                        </a:spcAft>
                      </a:pPr>
                      <a:r>
                        <a:rPr sz="1700" b="1">
                          <a:solidFill>
                            <a:srgbClr val="D8E1DB"/>
                          </a:solidFill>
                          <a:latin typeface="Arial"/>
                        </a:rPr>
                        <a:t>3,170.00</a:t>
                      </a:r>
                    </a:p>
                  </a:txBody>
                  <a:tcPr marL="91440" marR="91440" marT="54864" marB="54864">
                    <a:solidFill>
                      <a:srgbClr val="254A3A"/>
                    </a:solidFill>
                  </a:tcPr>
                </a:tc>
                <a:tc>
                  <a:txBody>
                    <a:bodyPr/>
                    <a:lstStyle/>
                    <a:p>
                      <a:pPr algn="r">
                        <a:spcBef>
                          <a:spcPts val="0"/>
                        </a:spcBef>
                        <a:spcAft>
                          <a:spcPts val="0"/>
                        </a:spcAft>
                      </a:pPr>
                    </a:p>
                  </a:txBody>
                  <a:tcPr marL="91440" marR="91440" marT="54864" marB="54864">
                    <a:solidFill>
                      <a:srgbClr val="254A3A"/>
                    </a:solidFill>
                  </a:tcPr>
                </a:tc>
                <a:tc>
                  <a:txBody>
                    <a:bodyPr/>
                    <a:lstStyle/>
                    <a:p>
                      <a:pPr algn="r">
                        <a:spcBef>
                          <a:spcPts val="0"/>
                        </a:spcBef>
                        <a:spcAft>
                          <a:spcPts val="0"/>
                        </a:spcAft>
                      </a:pPr>
                      <a:r>
                        <a:rPr sz="1700" b="1">
                          <a:solidFill>
                            <a:srgbClr val="D8E1DB"/>
                          </a:solidFill>
                          <a:latin typeface="Arial"/>
                        </a:rPr>
                        <a:t>4,438.00</a:t>
                      </a:r>
                    </a:p>
                  </a:txBody>
                  <a:tcPr marL="91440" marR="91440" marT="54864" marB="54864">
                    <a:solidFill>
                      <a:srgbClr val="254A3A"/>
                    </a:solidFill>
                  </a:tcPr>
                </a:tc>
                <a:tc>
                  <a:txBody>
                    <a:bodyPr/>
                    <a:lstStyle/>
                    <a:p>
                      <a:pPr algn="r">
                        <a:spcBef>
                          <a:spcPts val="0"/>
                        </a:spcBef>
                        <a:spcAft>
                          <a:spcPts val="0"/>
                        </a:spcAft>
                      </a:pPr>
                      <a:r>
                        <a:rPr sz="1700" b="1">
                          <a:solidFill>
                            <a:srgbClr val="D8E1DB"/>
                          </a:solidFill>
                          <a:latin typeface="Arial"/>
                        </a:rPr>
                        <a:t>28.6%</a:t>
                      </a:r>
                    </a:p>
                  </a:txBody>
                  <a:tcPr marL="91440" marR="91440" marT="54864" marB="54864">
                    <a:solidFill>
                      <a:srgbClr val="254A3A"/>
                    </a:solidFill>
                  </a:tcPr>
                </a:tc>
              </a:tr>
            </a:tbl>
          </a:graphicData>
        </a:graphic>
      </p:graphicFrame>
      <p:sp>
        <p:nvSpPr>
          <p:cNvPr id="10" name="S05.Footer"/>
          <p:cNvSpPr txBox="1"/>
          <p:nvPr/>
        </p:nvSpPr>
        <p:spPr>
          <a:xfrm>
            <a:off x="594360" y="5897880"/>
            <a:ext cx="8686800" cy="219456"/>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D8E1DB"/>
                </a:solidFill>
                <a:latin typeface="Arial"/>
              </a:rPr>
              <a:t>Product images, specifications, and supplier details remain part of the master budget.</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bg>
      <p:bgPr>
        <a:solidFill>
          <a:srgbClr val="1B3D2F"/>
        </a:solidFill>
        <a:effectLst/>
      </p:bgPr>
    </p:bg>
    <p:spTree>
      <p:nvGrpSpPr>
        <p:cNvPr id="1" name=""/>
        <p:cNvGrpSpPr/>
        <p:nvPr/>
      </p:nvGrpSpPr>
      <p:grpSpPr/>
      <p:pic>
        <p:nvPicPr>
          <p:cNvPr id="2" name="S06.Logo" descr="logo-light.png"/>
          <p:cNvPicPr>
            <a:picLocks noChangeAspect="1"/>
          </p:cNvPicPr>
          <p:nvPr/>
        </p:nvPicPr>
        <p:blipFill>
          <a:blip r:embed="rId2"/>
          <a:stretch>
            <a:fillRect/>
          </a:stretch>
        </p:blipFill>
        <p:spPr>
          <a:xfrm>
            <a:off x="594360" y="274320"/>
            <a:ext cx="1463040" cy="329950"/>
          </a:xfrm>
          <a:prstGeom prst="rect">
            <a:avLst/>
          </a:prstGeom>
        </p:spPr>
      </p:pic>
      <p:sp>
        <p:nvSpPr>
          <p:cNvPr id="3" name="S06.Stage"/>
          <p:cNvSpPr txBox="1"/>
          <p:nvPr/>
        </p:nvSpPr>
        <p:spPr>
          <a:xfrm>
            <a:off x="594360" y="731520"/>
            <a:ext cx="3840480" cy="219456"/>
          </a:xfrm>
          <a:prstGeom prst="rect">
            <a:avLst/>
          </a:prstGeom>
          <a:noFill/>
        </p:spPr>
        <p:txBody>
          <a:bodyPr wrap="square" anchor="t" lIns="0" rIns="0" tIns="18288" bIns="18288">
            <a:spAutoFit/>
          </a:bodyPr>
          <a:lstStyle/>
          <a:p>
            <a:pPr algn="l">
              <a:lnSpc>
                <a:spcPct val="112000"/>
              </a:lnSpc>
              <a:spcBef>
                <a:spcPts val="0"/>
              </a:spcBef>
              <a:spcAft>
                <a:spcPts val="400"/>
              </a:spcAft>
            </a:pPr>
            <a:r>
              <a:rPr sz="1200" b="1">
                <a:solidFill>
                  <a:srgbClr val="C67B5C"/>
                </a:solidFill>
                <a:latin typeface="Arial"/>
              </a:rPr>
              <a:t>05 / SPECIFICATION CHANGE</a:t>
            </a:r>
          </a:p>
        </p:txBody>
      </p:sp>
      <p:sp>
        <p:nvSpPr>
          <p:cNvPr id="4" name="S06.Benefit"/>
          <p:cNvSpPr txBox="1"/>
          <p:nvPr/>
        </p:nvSpPr>
        <p:spPr>
          <a:xfrm>
            <a:off x="594360" y="941832"/>
            <a:ext cx="9875520" cy="246888"/>
          </a:xfrm>
          <a:prstGeom prst="rect">
            <a:avLst/>
          </a:prstGeom>
          <a:noFill/>
        </p:spPr>
        <p:txBody>
          <a:bodyPr wrap="square" anchor="t" lIns="0" rIns="0" tIns="18288" bIns="18288">
            <a:spAutoFit/>
          </a:bodyPr>
          <a:lstStyle/>
          <a:p>
            <a:pPr algn="l">
              <a:lnSpc>
                <a:spcPct val="112000"/>
              </a:lnSpc>
              <a:spcBef>
                <a:spcPts val="0"/>
              </a:spcBef>
              <a:spcAft>
                <a:spcPts val="400"/>
              </a:spcAft>
            </a:pPr>
            <a:r>
              <a:rPr sz="1500" b="0">
                <a:solidFill>
                  <a:srgbClr val="FAF8F5"/>
                </a:solidFill>
                <a:latin typeface="Arial"/>
              </a:rPr>
              <a:t>Fewer pricing errors. Less retyping.</a:t>
            </a:r>
          </a:p>
        </p:txBody>
      </p:sp>
      <p:sp>
        <p:nvSpPr>
          <p:cNvPr id="5" name="S06.Folio"/>
          <p:cNvSpPr txBox="1"/>
          <p:nvPr/>
        </p:nvSpPr>
        <p:spPr>
          <a:xfrm>
            <a:off x="10716768" y="6473952"/>
            <a:ext cx="877824" cy="164592"/>
          </a:xfrm>
          <a:prstGeom prst="rect">
            <a:avLst/>
          </a:prstGeom>
          <a:noFill/>
        </p:spPr>
        <p:txBody>
          <a:bodyPr wrap="square" anchor="t" lIns="0" rIns="0" tIns="18288" bIns="18288">
            <a:spAutoFit/>
          </a:bodyPr>
          <a:lstStyle/>
          <a:p>
            <a:pPr algn="r">
              <a:lnSpc>
                <a:spcPct val="112000"/>
              </a:lnSpc>
              <a:spcBef>
                <a:spcPts val="0"/>
              </a:spcBef>
              <a:spcAft>
                <a:spcPts val="400"/>
              </a:spcAft>
            </a:pPr>
            <a:r>
              <a:rPr sz="1100" b="0">
                <a:solidFill>
                  <a:srgbClr val="B8C6BE"/>
                </a:solidFill>
                <a:latin typeface="Arial"/>
              </a:rPr>
              <a:t>06 / 09</a:t>
            </a:r>
          </a:p>
        </p:txBody>
      </p:sp>
      <p:sp>
        <p:nvSpPr>
          <p:cNvPr id="6" name="S06.Title"/>
          <p:cNvSpPr txBox="1"/>
          <p:nvPr>
            <p:ph type="title"/>
          </p:nvPr>
        </p:nvSpPr>
        <p:spPr>
          <a:xfrm>
            <a:off x="594360" y="1243584"/>
            <a:ext cx="11000232" cy="768096"/>
          </a:xfrm>
          <a:prstGeom prst="rect">
            <a:avLst/>
          </a:prstGeom>
          <a:noFill/>
        </p:spPr>
        <p:txBody>
          <a:bodyPr wrap="square" anchor="t" lIns="0" rIns="0" tIns="18288" bIns="18288">
            <a:spAutoFit/>
          </a:bodyPr>
          <a:lstStyle/>
          <a:p>
            <a:pPr algn="l">
              <a:lnSpc>
                <a:spcPct val="112000"/>
              </a:lnSpc>
              <a:spcBef>
                <a:spcPts val="0"/>
              </a:spcBef>
              <a:spcAft>
                <a:spcPts val="400"/>
              </a:spcAft>
            </a:pPr>
            <a:r>
              <a:rPr sz="2800" b="0">
                <a:solidFill>
                  <a:srgbClr val="FAF8F5"/>
                </a:solidFill>
                <a:latin typeface="Georgia"/>
              </a:rPr>
              <a:t>The client changes the pendant.</a:t>
            </a:r>
          </a:p>
          <a:p>
            <a:pPr algn="l">
              <a:lnSpc>
                <a:spcPct val="112000"/>
              </a:lnSpc>
              <a:spcBef>
                <a:spcPts val="0"/>
              </a:spcBef>
              <a:spcAft>
                <a:spcPts val="400"/>
              </a:spcAft>
            </a:pPr>
            <a:r>
              <a:rPr sz="2800" b="0">
                <a:solidFill>
                  <a:srgbClr val="FAF8F5"/>
                </a:solidFill>
                <a:latin typeface="Georgia"/>
              </a:rPr>
              <a:t>Update the specification once.</a:t>
            </a:r>
          </a:p>
        </p:txBody>
      </p:sp>
      <p:sp>
        <p:nvSpPr>
          <p:cNvPr id="7" name="S06.Before"/>
          <p:cNvSpPr/>
          <p:nvPr/>
        </p:nvSpPr>
        <p:spPr>
          <a:xfrm>
            <a:off x="594360" y="2340864"/>
            <a:ext cx="3456432" cy="2057400"/>
          </a:xfrm>
          <a:prstGeom prst="rect">
            <a:avLst/>
          </a:prstGeom>
          <a:solidFill>
            <a:srgbClr val="254A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S06.BeforeLabel"/>
          <p:cNvSpPr txBox="1"/>
          <p:nvPr/>
        </p:nvSpPr>
        <p:spPr>
          <a:xfrm>
            <a:off x="841248" y="2578608"/>
            <a:ext cx="1188720" cy="164592"/>
          </a:xfrm>
          <a:prstGeom prst="rect">
            <a:avLst/>
          </a:prstGeom>
          <a:noFill/>
        </p:spPr>
        <p:txBody>
          <a:bodyPr wrap="square" anchor="t" lIns="0" rIns="0" tIns="18288" bIns="18288">
            <a:spAutoFit/>
          </a:bodyPr>
          <a:lstStyle/>
          <a:p>
            <a:pPr algn="l">
              <a:lnSpc>
                <a:spcPct val="112000"/>
              </a:lnSpc>
              <a:spcBef>
                <a:spcPts val="0"/>
              </a:spcBef>
              <a:spcAft>
                <a:spcPts val="400"/>
              </a:spcAft>
            </a:pPr>
            <a:r>
              <a:rPr sz="1300" b="1">
                <a:solidFill>
                  <a:srgbClr val="E2A88F"/>
                </a:solidFill>
                <a:latin typeface="Arial"/>
              </a:rPr>
              <a:t>ORIGINAL</a:t>
            </a:r>
          </a:p>
        </p:txBody>
      </p:sp>
      <p:pic>
        <p:nvPicPr>
          <p:cNvPr id="9" name="S06.BeforeImage" descr="living-room-products-illustrative.png"/>
          <p:cNvPicPr>
            <a:picLocks noChangeAspect="1"/>
          </p:cNvPicPr>
          <p:nvPr/>
        </p:nvPicPr>
        <p:blipFill>
          <a:blip r:embed="rId3"/>
          <a:srcRect l="60000" b="40000"/>
          <a:stretch>
            <a:fillRect/>
          </a:stretch>
        </p:blipFill>
        <p:spPr>
          <a:xfrm>
            <a:off x="841248" y="2907792"/>
            <a:ext cx="1170432" cy="1005840"/>
          </a:xfrm>
          <a:prstGeom prst="rect">
            <a:avLst/>
          </a:prstGeom>
        </p:spPr>
      </p:pic>
      <p:sp>
        <p:nvSpPr>
          <p:cNvPr id="10" name="S06.BeforeName"/>
          <p:cNvSpPr txBox="1"/>
          <p:nvPr/>
        </p:nvSpPr>
        <p:spPr>
          <a:xfrm>
            <a:off x="2267712" y="2889504"/>
            <a:ext cx="1417320" cy="493776"/>
          </a:xfrm>
          <a:prstGeom prst="rect">
            <a:avLst/>
          </a:prstGeom>
          <a:noFill/>
        </p:spPr>
        <p:txBody>
          <a:bodyPr wrap="square" anchor="t" lIns="0" rIns="0" tIns="18288" bIns="18288">
            <a:spAutoFit/>
          </a:bodyPr>
          <a:lstStyle/>
          <a:p>
            <a:pPr algn="l">
              <a:lnSpc>
                <a:spcPct val="112000"/>
              </a:lnSpc>
              <a:spcBef>
                <a:spcPts val="0"/>
              </a:spcBef>
              <a:spcAft>
                <a:spcPts val="400"/>
              </a:spcAft>
            </a:pPr>
            <a:r>
              <a:rPr sz="1900" b="0">
                <a:solidFill>
                  <a:srgbClr val="FAF8F5"/>
                </a:solidFill>
                <a:latin typeface="Georgia"/>
              </a:rPr>
              <a:t>Oak</a:t>
            </a:r>
          </a:p>
          <a:p>
            <a:pPr algn="l">
              <a:lnSpc>
                <a:spcPct val="112000"/>
              </a:lnSpc>
              <a:spcBef>
                <a:spcPts val="0"/>
              </a:spcBef>
              <a:spcAft>
                <a:spcPts val="400"/>
              </a:spcAft>
            </a:pPr>
            <a:r>
              <a:rPr sz="1900" b="0">
                <a:solidFill>
                  <a:srgbClr val="FAF8F5"/>
                </a:solidFill>
                <a:latin typeface="Georgia"/>
              </a:rPr>
              <a:t>pendant</a:t>
            </a:r>
          </a:p>
        </p:txBody>
      </p:sp>
      <p:sp>
        <p:nvSpPr>
          <p:cNvPr id="11" name="S06.BeforeDetail"/>
          <p:cNvSpPr txBox="1"/>
          <p:nvPr/>
        </p:nvSpPr>
        <p:spPr>
          <a:xfrm>
            <a:off x="2267712" y="3538728"/>
            <a:ext cx="1572768" cy="502920"/>
          </a:xfrm>
          <a:prstGeom prst="rect">
            <a:avLst/>
          </a:prstGeom>
          <a:noFill/>
        </p:spPr>
        <p:txBody>
          <a:bodyPr wrap="square" anchor="t" lIns="0" rIns="0" tIns="18288" bIns="18288">
            <a:spAutoFit/>
          </a:bodyPr>
          <a:lstStyle/>
          <a:p>
            <a:pPr algn="l">
              <a:lnSpc>
                <a:spcPct val="112000"/>
              </a:lnSpc>
              <a:spcBef>
                <a:spcPts val="0"/>
              </a:spcBef>
              <a:spcAft>
                <a:spcPts val="400"/>
              </a:spcAft>
            </a:pPr>
            <a:r>
              <a:rPr sz="1600" b="0">
                <a:solidFill>
                  <a:srgbClr val="D8E1DB"/>
                </a:solidFill>
                <a:latin typeface="Arial"/>
              </a:rPr>
              <a:t>Natural oak</a:t>
            </a:r>
          </a:p>
          <a:p>
            <a:pPr algn="l">
              <a:lnSpc>
                <a:spcPct val="112000"/>
              </a:lnSpc>
              <a:spcBef>
                <a:spcPts val="0"/>
              </a:spcBef>
              <a:spcAft>
                <a:spcPts val="400"/>
              </a:spcAft>
            </a:pPr>
            <a:r>
              <a:rPr sz="1600" b="0">
                <a:solidFill>
                  <a:srgbClr val="D8E1DB"/>
                </a:solidFill>
                <a:latin typeface="Arial"/>
              </a:rPr>
              <a:t>Supplier cost: CAD 420.00</a:t>
            </a:r>
          </a:p>
        </p:txBody>
      </p:sp>
      <p:sp>
        <p:nvSpPr>
          <p:cNvPr id="12" name="S06.After"/>
          <p:cNvSpPr/>
          <p:nvPr/>
        </p:nvSpPr>
        <p:spPr>
          <a:xfrm>
            <a:off x="594360" y="4590288"/>
            <a:ext cx="3456432" cy="1170432"/>
          </a:xfrm>
          <a:prstGeom prst="rect">
            <a:avLst/>
          </a:prstGeom>
          <a:solidFill>
            <a:srgbClr val="32594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S06.AfterLabel"/>
          <p:cNvSpPr txBox="1"/>
          <p:nvPr/>
        </p:nvSpPr>
        <p:spPr>
          <a:xfrm>
            <a:off x="841248" y="4800600"/>
            <a:ext cx="1463040" cy="164592"/>
          </a:xfrm>
          <a:prstGeom prst="rect">
            <a:avLst/>
          </a:prstGeom>
          <a:noFill/>
        </p:spPr>
        <p:txBody>
          <a:bodyPr wrap="square" anchor="t" lIns="0" rIns="0" tIns="18288" bIns="18288">
            <a:spAutoFit/>
          </a:bodyPr>
          <a:lstStyle/>
          <a:p>
            <a:pPr algn="l">
              <a:lnSpc>
                <a:spcPct val="112000"/>
              </a:lnSpc>
              <a:spcBef>
                <a:spcPts val="0"/>
              </a:spcBef>
              <a:spcAft>
                <a:spcPts val="400"/>
              </a:spcAft>
            </a:pPr>
            <a:r>
              <a:rPr sz="1300" b="1">
                <a:solidFill>
                  <a:srgbClr val="E2A88F"/>
                </a:solidFill>
                <a:latin typeface="Arial"/>
              </a:rPr>
              <a:t>REPLACEMENT</a:t>
            </a:r>
          </a:p>
        </p:txBody>
      </p:sp>
      <p:pic>
        <p:nvPicPr>
          <p:cNvPr id="14" name="S06.AfterImage" descr="brass-pendant-illustrative.png"/>
          <p:cNvPicPr>
            <a:picLocks noChangeAspect="1"/>
          </p:cNvPicPr>
          <p:nvPr/>
        </p:nvPicPr>
        <p:blipFill>
          <a:blip r:embed="rId4"/>
          <a:stretch>
            <a:fillRect/>
          </a:stretch>
        </p:blipFill>
        <p:spPr>
          <a:xfrm>
            <a:off x="1417320" y="4709160"/>
            <a:ext cx="658368" cy="658368"/>
          </a:xfrm>
          <a:prstGeom prst="rect">
            <a:avLst/>
          </a:prstGeom>
        </p:spPr>
      </p:pic>
      <p:sp>
        <p:nvSpPr>
          <p:cNvPr id="15" name="S06.AfterName"/>
          <p:cNvSpPr txBox="1"/>
          <p:nvPr/>
        </p:nvSpPr>
        <p:spPr>
          <a:xfrm>
            <a:off x="2267712" y="4690872"/>
            <a:ext cx="1554480" cy="475488"/>
          </a:xfrm>
          <a:prstGeom prst="rect">
            <a:avLst/>
          </a:prstGeom>
          <a:noFill/>
        </p:spPr>
        <p:txBody>
          <a:bodyPr wrap="square" anchor="t" lIns="0" rIns="0" tIns="18288" bIns="18288">
            <a:spAutoFit/>
          </a:bodyPr>
          <a:lstStyle/>
          <a:p>
            <a:pPr algn="l">
              <a:lnSpc>
                <a:spcPct val="112000"/>
              </a:lnSpc>
              <a:spcBef>
                <a:spcPts val="0"/>
              </a:spcBef>
              <a:spcAft>
                <a:spcPts val="400"/>
              </a:spcAft>
            </a:pPr>
            <a:r>
              <a:rPr sz="1900" b="0">
                <a:solidFill>
                  <a:srgbClr val="FAF8F5"/>
                </a:solidFill>
                <a:latin typeface="Georgia"/>
              </a:rPr>
              <a:t>Brass</a:t>
            </a:r>
          </a:p>
          <a:p>
            <a:pPr algn="l">
              <a:lnSpc>
                <a:spcPct val="112000"/>
              </a:lnSpc>
              <a:spcBef>
                <a:spcPts val="0"/>
              </a:spcBef>
              <a:spcAft>
                <a:spcPts val="400"/>
              </a:spcAft>
            </a:pPr>
            <a:r>
              <a:rPr sz="1900" b="0">
                <a:solidFill>
                  <a:srgbClr val="FAF8F5"/>
                </a:solidFill>
                <a:latin typeface="Georgia"/>
              </a:rPr>
              <a:t>pendant</a:t>
            </a:r>
          </a:p>
        </p:txBody>
      </p:sp>
      <p:sp>
        <p:nvSpPr>
          <p:cNvPr id="16" name="S06.AfterDetail"/>
          <p:cNvSpPr txBox="1"/>
          <p:nvPr/>
        </p:nvSpPr>
        <p:spPr>
          <a:xfrm>
            <a:off x="841248" y="5413248"/>
            <a:ext cx="2834640" cy="201168"/>
          </a:xfrm>
          <a:prstGeom prst="rect">
            <a:avLst/>
          </a:prstGeom>
          <a:noFill/>
        </p:spPr>
        <p:txBody>
          <a:bodyPr wrap="square" anchor="t" lIns="0" rIns="0" tIns="18288" bIns="18288">
            <a:spAutoFit/>
          </a:bodyPr>
          <a:lstStyle/>
          <a:p>
            <a:pPr algn="l">
              <a:lnSpc>
                <a:spcPct val="112000"/>
              </a:lnSpc>
              <a:spcBef>
                <a:spcPts val="0"/>
              </a:spcBef>
              <a:spcAft>
                <a:spcPts val="400"/>
              </a:spcAft>
            </a:pPr>
            <a:r>
              <a:rPr sz="1500" b="0">
                <a:solidFill>
                  <a:srgbClr val="D8E1DB"/>
                </a:solidFill>
                <a:latin typeface="Arial"/>
              </a:rPr>
              <a:t>Brushed brass · CAD 485.00</a:t>
            </a:r>
          </a:p>
        </p:txBody>
      </p:sp>
      <p:sp>
        <p:nvSpPr>
          <p:cNvPr id="17" name="S06.Ledger"/>
          <p:cNvSpPr/>
          <p:nvPr/>
        </p:nvSpPr>
        <p:spPr>
          <a:xfrm>
            <a:off x="4425696" y="2340864"/>
            <a:ext cx="7168896" cy="3419856"/>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8" name="S06.LedgerTitle"/>
          <p:cNvSpPr txBox="1"/>
          <p:nvPr/>
        </p:nvSpPr>
        <p:spPr>
          <a:xfrm>
            <a:off x="4709160" y="2633472"/>
            <a:ext cx="6263640" cy="256032"/>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1B3D2F"/>
                </a:solidFill>
                <a:latin typeface="Georgia"/>
              </a:rPr>
              <a:t>Linked records update from the revised specification</a:t>
            </a:r>
          </a:p>
        </p:txBody>
      </p:sp>
      <p:sp>
        <p:nvSpPr>
          <p:cNvPr id="19" name="S06.Rule.0"/>
          <p:cNvSpPr/>
          <p:nvPr/>
        </p:nvSpPr>
        <p:spPr>
          <a:xfrm>
            <a:off x="4709160" y="3035808"/>
            <a:ext cx="6355080" cy="10972"/>
          </a:xfrm>
          <a:prstGeom prst="rect">
            <a:avLst/>
          </a:prstGeom>
          <a:solidFill>
            <a:srgbClr val="DED9D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S06.Head.0"/>
          <p:cNvSpPr txBox="1"/>
          <p:nvPr/>
        </p:nvSpPr>
        <p:spPr>
          <a:xfrm>
            <a:off x="4709160" y="3163824"/>
            <a:ext cx="1965960" cy="210312"/>
          </a:xfrm>
          <a:prstGeom prst="rect">
            <a:avLst/>
          </a:prstGeom>
          <a:noFill/>
        </p:spPr>
        <p:txBody>
          <a:bodyPr wrap="square" anchor="t" lIns="0" rIns="0" tIns="18288" bIns="18288">
            <a:spAutoFit/>
          </a:bodyPr>
          <a:lstStyle/>
          <a:p>
            <a:pPr algn="l">
              <a:lnSpc>
                <a:spcPct val="112000"/>
              </a:lnSpc>
              <a:spcBef>
                <a:spcPts val="0"/>
              </a:spcBef>
              <a:spcAft>
                <a:spcPts val="400"/>
              </a:spcAft>
            </a:pPr>
            <a:r>
              <a:rPr sz="1800" b="1">
                <a:solidFill>
                  <a:srgbClr val="1B3D2F"/>
                </a:solidFill>
                <a:latin typeface="Arial"/>
              </a:rPr>
              <a:t>Concept board</a:t>
            </a:r>
          </a:p>
        </p:txBody>
      </p:sp>
      <p:sp>
        <p:nvSpPr>
          <p:cNvPr id="21" name="S06.Detail.0"/>
          <p:cNvSpPr txBox="1"/>
          <p:nvPr/>
        </p:nvSpPr>
        <p:spPr>
          <a:xfrm>
            <a:off x="6995160" y="3163824"/>
            <a:ext cx="3886200" cy="256032"/>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6B6560"/>
                </a:solidFill>
                <a:latin typeface="Arial"/>
              </a:rPr>
              <a:t>Brass pendant and revised specifications</a:t>
            </a:r>
          </a:p>
        </p:txBody>
      </p:sp>
      <p:sp>
        <p:nvSpPr>
          <p:cNvPr id="22" name="S06.Rule.1"/>
          <p:cNvSpPr/>
          <p:nvPr/>
        </p:nvSpPr>
        <p:spPr>
          <a:xfrm>
            <a:off x="4709160" y="3694176"/>
            <a:ext cx="6355080" cy="10972"/>
          </a:xfrm>
          <a:prstGeom prst="rect">
            <a:avLst/>
          </a:prstGeom>
          <a:solidFill>
            <a:srgbClr val="DED9D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3" name="S06.Head.1"/>
          <p:cNvSpPr txBox="1"/>
          <p:nvPr/>
        </p:nvSpPr>
        <p:spPr>
          <a:xfrm>
            <a:off x="4709160" y="3822191"/>
            <a:ext cx="1965960" cy="210312"/>
          </a:xfrm>
          <a:prstGeom prst="rect">
            <a:avLst/>
          </a:prstGeom>
          <a:noFill/>
        </p:spPr>
        <p:txBody>
          <a:bodyPr wrap="square" anchor="t" lIns="0" rIns="0" tIns="18288" bIns="18288">
            <a:spAutoFit/>
          </a:bodyPr>
          <a:lstStyle/>
          <a:p>
            <a:pPr algn="l">
              <a:lnSpc>
                <a:spcPct val="112000"/>
              </a:lnSpc>
              <a:spcBef>
                <a:spcPts val="0"/>
              </a:spcBef>
              <a:spcAft>
                <a:spcPts val="400"/>
              </a:spcAft>
            </a:pPr>
            <a:r>
              <a:rPr sz="1800" b="1">
                <a:solidFill>
                  <a:srgbClr val="1B3D2F"/>
                </a:solidFill>
                <a:latin typeface="Arial"/>
              </a:rPr>
              <a:t>Master budget</a:t>
            </a:r>
          </a:p>
        </p:txBody>
      </p:sp>
      <p:sp>
        <p:nvSpPr>
          <p:cNvPr id="24" name="S06.Detail.1"/>
          <p:cNvSpPr txBox="1"/>
          <p:nvPr/>
        </p:nvSpPr>
        <p:spPr>
          <a:xfrm>
            <a:off x="6995160" y="3822191"/>
            <a:ext cx="3886200" cy="256032"/>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6B6560"/>
                </a:solidFill>
                <a:latin typeface="Arial"/>
              </a:rPr>
              <a:t>Pendant cost: 485.00 · Client price: 679.00</a:t>
            </a:r>
          </a:p>
        </p:txBody>
      </p:sp>
      <p:sp>
        <p:nvSpPr>
          <p:cNvPr id="25" name="S06.Rule.2"/>
          <p:cNvSpPr/>
          <p:nvPr/>
        </p:nvSpPr>
        <p:spPr>
          <a:xfrm>
            <a:off x="4709160" y="4352544"/>
            <a:ext cx="6355080" cy="10972"/>
          </a:xfrm>
          <a:prstGeom prst="rect">
            <a:avLst/>
          </a:prstGeom>
          <a:solidFill>
            <a:srgbClr val="DED9D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6" name="S06.Head.2"/>
          <p:cNvSpPr txBox="1"/>
          <p:nvPr/>
        </p:nvSpPr>
        <p:spPr>
          <a:xfrm>
            <a:off x="4709160" y="4480560"/>
            <a:ext cx="1965960" cy="210312"/>
          </a:xfrm>
          <a:prstGeom prst="rect">
            <a:avLst/>
          </a:prstGeom>
          <a:noFill/>
        </p:spPr>
        <p:txBody>
          <a:bodyPr wrap="square" anchor="t" lIns="0" rIns="0" tIns="18288" bIns="18288">
            <a:spAutoFit/>
          </a:bodyPr>
          <a:lstStyle/>
          <a:p>
            <a:pPr algn="l">
              <a:lnSpc>
                <a:spcPct val="112000"/>
              </a:lnSpc>
              <a:spcBef>
                <a:spcPts val="0"/>
              </a:spcBef>
              <a:spcAft>
                <a:spcPts val="400"/>
              </a:spcAft>
            </a:pPr>
            <a:r>
              <a:rPr sz="1800" b="1">
                <a:solidFill>
                  <a:srgbClr val="1B3D2F"/>
                </a:solidFill>
                <a:latin typeface="Arial"/>
              </a:rPr>
              <a:t>Linked draft documents</a:t>
            </a:r>
          </a:p>
        </p:txBody>
      </p:sp>
      <p:sp>
        <p:nvSpPr>
          <p:cNvPr id="27" name="S06.Detail.2"/>
          <p:cNvSpPr txBox="1"/>
          <p:nvPr/>
        </p:nvSpPr>
        <p:spPr>
          <a:xfrm>
            <a:off x="6995160" y="4480560"/>
            <a:ext cx="3886200" cy="256032"/>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6B6560"/>
                </a:solidFill>
                <a:latin typeface="Arial"/>
              </a:rPr>
              <a:t>Revised product details and prices update automatically</a:t>
            </a:r>
          </a:p>
        </p:txBody>
      </p:sp>
      <p:sp>
        <p:nvSpPr>
          <p:cNvPr id="28" name="S06.Qualification"/>
          <p:cNvSpPr/>
          <p:nvPr/>
        </p:nvSpPr>
        <p:spPr>
          <a:xfrm>
            <a:off x="594360" y="5852160"/>
            <a:ext cx="11000232" cy="438912"/>
          </a:xfrm>
          <a:prstGeom prst="rect">
            <a:avLst/>
          </a:prstGeom>
          <a:solidFill>
            <a:srgbClr val="32594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9" name="S06.QualificationText"/>
          <p:cNvSpPr txBox="1"/>
          <p:nvPr/>
        </p:nvSpPr>
        <p:spPr>
          <a:xfrm>
            <a:off x="804672" y="5934456"/>
            <a:ext cx="10561320" cy="274320"/>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FAF8F5"/>
                </a:solidFill>
                <a:latin typeface="Arial"/>
              </a:rPr>
              <a:t>Client-sent documents are never changed automatically. Net Atelier asks whether you want to update them.</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bg>
      <p:bgPr>
        <a:solidFill>
          <a:srgbClr val="FAF8F5"/>
        </a:solidFill>
        <a:effectLst/>
      </p:bgPr>
    </p:bg>
    <p:spTree>
      <p:nvGrpSpPr>
        <p:cNvPr id="1" name=""/>
        <p:cNvGrpSpPr/>
        <p:nvPr/>
      </p:nvGrpSpPr>
      <p:grpSpPr/>
      <p:pic>
        <p:nvPicPr>
          <p:cNvPr id="2" name="S07.Logo" descr="logo-live.png"/>
          <p:cNvPicPr>
            <a:picLocks noChangeAspect="1"/>
          </p:cNvPicPr>
          <p:nvPr/>
        </p:nvPicPr>
        <p:blipFill>
          <a:blip r:embed="rId2"/>
          <a:stretch>
            <a:fillRect/>
          </a:stretch>
        </p:blipFill>
        <p:spPr>
          <a:xfrm>
            <a:off x="594360" y="274320"/>
            <a:ext cx="1463040" cy="329950"/>
          </a:xfrm>
          <a:prstGeom prst="rect">
            <a:avLst/>
          </a:prstGeom>
        </p:spPr>
      </p:pic>
      <p:sp>
        <p:nvSpPr>
          <p:cNvPr id="3" name="S07.Stage"/>
          <p:cNvSpPr txBox="1"/>
          <p:nvPr/>
        </p:nvSpPr>
        <p:spPr>
          <a:xfrm>
            <a:off x="594360" y="731520"/>
            <a:ext cx="3840480" cy="219456"/>
          </a:xfrm>
          <a:prstGeom prst="rect">
            <a:avLst/>
          </a:prstGeom>
          <a:noFill/>
        </p:spPr>
        <p:txBody>
          <a:bodyPr wrap="square" anchor="t" lIns="0" rIns="0" tIns="18288" bIns="18288">
            <a:spAutoFit/>
          </a:bodyPr>
          <a:lstStyle/>
          <a:p>
            <a:pPr algn="l">
              <a:lnSpc>
                <a:spcPct val="112000"/>
              </a:lnSpc>
              <a:spcBef>
                <a:spcPts val="0"/>
              </a:spcBef>
              <a:spcAft>
                <a:spcPts val="400"/>
              </a:spcAft>
            </a:pPr>
            <a:r>
              <a:rPr sz="1200" b="1">
                <a:solidFill>
                  <a:srgbClr val="C67B5C"/>
                </a:solidFill>
                <a:latin typeface="Arial"/>
              </a:rPr>
              <a:t>06 / PURCHASE ORDER</a:t>
            </a:r>
          </a:p>
        </p:txBody>
      </p:sp>
      <p:sp>
        <p:nvSpPr>
          <p:cNvPr id="4" name="S07.Benefit"/>
          <p:cNvSpPr txBox="1"/>
          <p:nvPr/>
        </p:nvSpPr>
        <p:spPr>
          <a:xfrm>
            <a:off x="594360" y="941832"/>
            <a:ext cx="9875520" cy="246888"/>
          </a:xfrm>
          <a:prstGeom prst="rect">
            <a:avLst/>
          </a:prstGeom>
          <a:noFill/>
        </p:spPr>
        <p:txBody>
          <a:bodyPr wrap="square" anchor="t" lIns="0" rIns="0" tIns="18288" bIns="18288">
            <a:spAutoFit/>
          </a:bodyPr>
          <a:lstStyle/>
          <a:p>
            <a:pPr algn="l">
              <a:lnSpc>
                <a:spcPct val="112000"/>
              </a:lnSpc>
              <a:spcBef>
                <a:spcPts val="0"/>
              </a:spcBef>
              <a:spcAft>
                <a:spcPts val="400"/>
              </a:spcAft>
            </a:pPr>
            <a:r>
              <a:rPr sz="1500" b="0">
                <a:solidFill>
                  <a:srgbClr val="1B3D2F"/>
                </a:solidFill>
                <a:latin typeface="Arial"/>
              </a:rPr>
              <a:t>Less admin when ordering from suppliers.</a:t>
            </a:r>
          </a:p>
        </p:txBody>
      </p:sp>
      <p:sp>
        <p:nvSpPr>
          <p:cNvPr id="5" name="S07.Folio"/>
          <p:cNvSpPr txBox="1"/>
          <p:nvPr/>
        </p:nvSpPr>
        <p:spPr>
          <a:xfrm>
            <a:off x="10716768" y="6473952"/>
            <a:ext cx="877824" cy="164592"/>
          </a:xfrm>
          <a:prstGeom prst="rect">
            <a:avLst/>
          </a:prstGeom>
          <a:noFill/>
        </p:spPr>
        <p:txBody>
          <a:bodyPr wrap="square" anchor="t" lIns="0" rIns="0" tIns="18288" bIns="18288">
            <a:spAutoFit/>
          </a:bodyPr>
          <a:lstStyle/>
          <a:p>
            <a:pPr algn="r">
              <a:lnSpc>
                <a:spcPct val="112000"/>
              </a:lnSpc>
              <a:spcBef>
                <a:spcPts val="0"/>
              </a:spcBef>
              <a:spcAft>
                <a:spcPts val="400"/>
              </a:spcAft>
            </a:pPr>
            <a:r>
              <a:rPr sz="1100" b="0">
                <a:solidFill>
                  <a:srgbClr val="9A9590"/>
                </a:solidFill>
                <a:latin typeface="Arial"/>
              </a:rPr>
              <a:t>07 / 09</a:t>
            </a:r>
          </a:p>
        </p:txBody>
      </p:sp>
      <p:sp>
        <p:nvSpPr>
          <p:cNvPr id="6" name="S07.Title"/>
          <p:cNvSpPr txBox="1"/>
          <p:nvPr>
            <p:ph type="title"/>
          </p:nvPr>
        </p:nvSpPr>
        <p:spPr>
          <a:xfrm>
            <a:off x="594360" y="1243584"/>
            <a:ext cx="11000232" cy="1078992"/>
          </a:xfrm>
          <a:prstGeom prst="rect">
            <a:avLst/>
          </a:prstGeom>
          <a:noFill/>
        </p:spPr>
        <p:txBody>
          <a:bodyPr wrap="square" anchor="t" lIns="0" rIns="0" tIns="18288" bIns="18288">
            <a:spAutoFit/>
          </a:bodyPr>
          <a:lstStyle/>
          <a:p>
            <a:pPr algn="l">
              <a:lnSpc>
                <a:spcPct val="112000"/>
              </a:lnSpc>
              <a:spcBef>
                <a:spcPts val="0"/>
              </a:spcBef>
              <a:spcAft>
                <a:spcPts val="400"/>
              </a:spcAft>
            </a:pPr>
            <a:r>
              <a:rPr sz="3600" b="0">
                <a:solidFill>
                  <a:srgbClr val="1B3D2F"/>
                </a:solidFill>
                <a:latin typeface="Georgia"/>
              </a:rPr>
              <a:t>Create the draft purchase order</a:t>
            </a:r>
          </a:p>
          <a:p>
            <a:pPr algn="l">
              <a:lnSpc>
                <a:spcPct val="112000"/>
              </a:lnSpc>
              <a:spcBef>
                <a:spcPts val="0"/>
              </a:spcBef>
              <a:spcAft>
                <a:spcPts val="400"/>
              </a:spcAft>
            </a:pPr>
            <a:r>
              <a:rPr sz="3600" b="0">
                <a:solidFill>
                  <a:srgbClr val="1B3D2F"/>
                </a:solidFill>
                <a:latin typeface="Georgia"/>
              </a:rPr>
              <a:t>from the master budget.</a:t>
            </a:r>
          </a:p>
        </p:txBody>
      </p:sp>
      <p:sp>
        <p:nvSpPr>
          <p:cNvPr id="7" name="S07.Caption"/>
          <p:cNvSpPr txBox="1"/>
          <p:nvPr/>
        </p:nvSpPr>
        <p:spPr>
          <a:xfrm>
            <a:off x="594360" y="2523744"/>
            <a:ext cx="3822191" cy="292608"/>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6B6560"/>
                </a:solidFill>
                <a:latin typeface="Arial"/>
              </a:rPr>
              <a:t>Use the product specifications and supplier costs already in the master budget. Review the draft purchase order before sending it to the supplier.</a:t>
            </a:r>
          </a:p>
        </p:txBody>
      </p:sp>
      <p:sp>
        <p:nvSpPr>
          <p:cNvPr id="8" name="S07.Document"/>
          <p:cNvSpPr/>
          <p:nvPr/>
        </p:nvSpPr>
        <p:spPr>
          <a:xfrm>
            <a:off x="4754880" y="2468880"/>
            <a:ext cx="6839712" cy="3547872"/>
          </a:xfrm>
          <a:prstGeom prst="rect">
            <a:avLst/>
          </a:prstGeom>
          <a:solidFill>
            <a:srgbClr val="FFFFFF"/>
          </a:solidFill>
          <a:ln w="7620">
            <a:solidFill>
              <a:srgbClr val="DED9D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S07.DocType"/>
          <p:cNvSpPr txBox="1"/>
          <p:nvPr/>
        </p:nvSpPr>
        <p:spPr>
          <a:xfrm>
            <a:off x="5074920" y="2779776"/>
            <a:ext cx="5029200" cy="173736"/>
          </a:xfrm>
          <a:prstGeom prst="rect">
            <a:avLst/>
          </a:prstGeom>
          <a:noFill/>
        </p:spPr>
        <p:txBody>
          <a:bodyPr wrap="square" anchor="t" lIns="0" rIns="0" tIns="18288" bIns="18288">
            <a:spAutoFit/>
          </a:bodyPr>
          <a:lstStyle/>
          <a:p>
            <a:pPr algn="l">
              <a:lnSpc>
                <a:spcPct val="112000"/>
              </a:lnSpc>
              <a:spcBef>
                <a:spcPts val="0"/>
              </a:spcBef>
              <a:spcAft>
                <a:spcPts val="400"/>
              </a:spcAft>
            </a:pPr>
            <a:r>
              <a:rPr sz="1300" b="1">
                <a:solidFill>
                  <a:srgbClr val="C67B5C"/>
                </a:solidFill>
                <a:latin typeface="Arial"/>
              </a:rPr>
              <a:t>DRAFT PURCHASE ORDER · ILLUSTRATIVE EXCERPT</a:t>
            </a:r>
          </a:p>
        </p:txBody>
      </p:sp>
      <p:sp>
        <p:nvSpPr>
          <p:cNvPr id="10" name="S07.Supplier"/>
          <p:cNvSpPr txBox="1"/>
          <p:nvPr/>
        </p:nvSpPr>
        <p:spPr>
          <a:xfrm>
            <a:off x="5074920" y="3108960"/>
            <a:ext cx="2926080" cy="256032"/>
          </a:xfrm>
          <a:prstGeom prst="rect">
            <a:avLst/>
          </a:prstGeom>
          <a:noFill/>
        </p:spPr>
        <p:txBody>
          <a:bodyPr wrap="square" anchor="t" lIns="0" rIns="0" tIns="18288" bIns="18288">
            <a:spAutoFit/>
          </a:bodyPr>
          <a:lstStyle/>
          <a:p>
            <a:pPr algn="l">
              <a:lnSpc>
                <a:spcPct val="112000"/>
              </a:lnSpc>
              <a:spcBef>
                <a:spcPts val="0"/>
              </a:spcBef>
              <a:spcAft>
                <a:spcPts val="400"/>
              </a:spcAft>
            </a:pPr>
            <a:r>
              <a:rPr sz="2200" b="0">
                <a:solidFill>
                  <a:srgbClr val="1B3D2F"/>
                </a:solidFill>
                <a:latin typeface="Georgia"/>
              </a:rPr>
              <a:t>Example supplier</a:t>
            </a:r>
          </a:p>
        </p:txBody>
      </p:sp>
      <p:sp>
        <p:nvSpPr>
          <p:cNvPr id="11" name="S07.Project"/>
          <p:cNvSpPr txBox="1"/>
          <p:nvPr/>
        </p:nvSpPr>
        <p:spPr>
          <a:xfrm>
            <a:off x="5074920" y="3429000"/>
            <a:ext cx="4206240" cy="192024"/>
          </a:xfrm>
          <a:prstGeom prst="rect">
            <a:avLst/>
          </a:prstGeom>
          <a:noFill/>
        </p:spPr>
        <p:txBody>
          <a:bodyPr wrap="square" anchor="t" lIns="0" rIns="0" tIns="18288" bIns="18288">
            <a:spAutoFit/>
          </a:bodyPr>
          <a:lstStyle/>
          <a:p>
            <a:pPr algn="l">
              <a:lnSpc>
                <a:spcPct val="112000"/>
              </a:lnSpc>
              <a:spcBef>
                <a:spcPts val="0"/>
              </a:spcBef>
              <a:spcAft>
                <a:spcPts val="400"/>
              </a:spcAft>
            </a:pPr>
            <a:r>
              <a:rPr sz="1600" b="0">
                <a:solidFill>
                  <a:srgbClr val="6B6560"/>
                </a:solidFill>
                <a:latin typeface="Arial"/>
              </a:rPr>
              <a:t>Living room · CAD · Excludes tax and delivery</a:t>
            </a:r>
          </a:p>
        </p:txBody>
      </p:sp>
      <p:graphicFrame>
        <p:nvGraphicFramePr>
          <p:cNvPr id="12" name="S07.PurchaseOrder.Table"/>
          <p:cNvGraphicFramePr>
            <a:graphicFrameLocks noGrp="1"/>
          </p:cNvGraphicFramePr>
          <p:nvPr/>
        </p:nvGraphicFramePr>
        <p:xfrm>
          <a:off x="5074920" y="3877056"/>
          <a:ext cx="6519672" cy="1453896"/>
        </p:xfrm>
        <a:graphic>
          <a:graphicData uri="http://schemas.openxmlformats.org/drawingml/2006/table">
            <a:tbl>
              <a:tblPr firstRow="1" bandRow="1">
                <a:tableStyleId>{5C22544A-7EE6-4342-B048-85BDC9FD1C3A}</a:tableStyleId>
              </a:tblPr>
              <a:tblGrid>
                <a:gridCol w="1737360"/>
                <a:gridCol w="2057400"/>
                <a:gridCol w="594360"/>
                <a:gridCol w="1051560"/>
                <a:gridCol w="1078992"/>
              </a:tblGrid>
              <a:tr h="484632">
                <a:tc>
                  <a:txBody>
                    <a:bodyPr/>
                    <a:lstStyle/>
                    <a:p>
                      <a:pPr algn="l">
                        <a:spcBef>
                          <a:spcPts val="0"/>
                        </a:spcBef>
                        <a:spcAft>
                          <a:spcPts val="0"/>
                        </a:spcAft>
                      </a:pPr>
                      <a:r>
                        <a:rPr sz="1500" b="1">
                          <a:solidFill>
                            <a:srgbClr val="1B3D2F"/>
                          </a:solidFill>
                          <a:latin typeface="Arial"/>
                        </a:rPr>
                        <a:t>Product</a:t>
                      </a:r>
                    </a:p>
                  </a:txBody>
                  <a:tcPr marL="91440" marR="91440" marT="54864" marB="54864">
                    <a:solidFill>
                      <a:srgbClr val="F0EDE8"/>
                    </a:solidFill>
                  </a:tcPr>
                </a:tc>
                <a:tc>
                  <a:txBody>
                    <a:bodyPr/>
                    <a:lstStyle/>
                    <a:p>
                      <a:pPr algn="l">
                        <a:spcBef>
                          <a:spcPts val="0"/>
                        </a:spcBef>
                        <a:spcAft>
                          <a:spcPts val="0"/>
                        </a:spcAft>
                      </a:pPr>
                      <a:r>
                        <a:rPr sz="1500" b="1">
                          <a:solidFill>
                            <a:srgbClr val="1B3D2F"/>
                          </a:solidFill>
                          <a:latin typeface="Arial"/>
                        </a:rPr>
                        <a:t>Specification</a:t>
                      </a:r>
                    </a:p>
                  </a:txBody>
                  <a:tcPr marL="91440" marR="91440" marT="54864" marB="54864">
                    <a:solidFill>
                      <a:srgbClr val="F0EDE8"/>
                    </a:solidFill>
                  </a:tcPr>
                </a:tc>
                <a:tc>
                  <a:txBody>
                    <a:bodyPr/>
                    <a:lstStyle/>
                    <a:p>
                      <a:pPr algn="r">
                        <a:spcBef>
                          <a:spcPts val="0"/>
                        </a:spcBef>
                        <a:spcAft>
                          <a:spcPts val="0"/>
                        </a:spcAft>
                      </a:pPr>
                      <a:r>
                        <a:rPr sz="1500" b="1">
                          <a:solidFill>
                            <a:srgbClr val="1B3D2F"/>
                          </a:solidFill>
                          <a:latin typeface="Arial"/>
                        </a:rPr>
                        <a:t>Qty</a:t>
                      </a:r>
                    </a:p>
                  </a:txBody>
                  <a:tcPr marL="91440" marR="91440" marT="54864" marB="54864">
                    <a:solidFill>
                      <a:srgbClr val="F0EDE8"/>
                    </a:solidFill>
                  </a:tcPr>
                </a:tc>
                <a:tc>
                  <a:txBody>
                    <a:bodyPr/>
                    <a:lstStyle/>
                    <a:p>
                      <a:pPr algn="r">
                        <a:spcBef>
                          <a:spcPts val="0"/>
                        </a:spcBef>
                        <a:spcAft>
                          <a:spcPts val="0"/>
                        </a:spcAft>
                      </a:pPr>
                      <a:r>
                        <a:rPr sz="1500" b="1">
                          <a:solidFill>
                            <a:srgbClr val="1B3D2F"/>
                          </a:solidFill>
                          <a:latin typeface="Arial"/>
                        </a:rPr>
                        <a:t>Unit cost</a:t>
                      </a:r>
                    </a:p>
                  </a:txBody>
                  <a:tcPr marL="91440" marR="91440" marT="54864" marB="54864">
                    <a:solidFill>
                      <a:srgbClr val="F0EDE8"/>
                    </a:solidFill>
                  </a:tcPr>
                </a:tc>
                <a:tc>
                  <a:txBody>
                    <a:bodyPr/>
                    <a:lstStyle/>
                    <a:p>
                      <a:pPr algn="r">
                        <a:spcBef>
                          <a:spcPts val="0"/>
                        </a:spcBef>
                        <a:spcAft>
                          <a:spcPts val="0"/>
                        </a:spcAft>
                      </a:pPr>
                      <a:r>
                        <a:rPr sz="1500" b="1">
                          <a:solidFill>
                            <a:srgbClr val="1B3D2F"/>
                          </a:solidFill>
                          <a:latin typeface="Arial"/>
                        </a:rPr>
                        <a:t>Line total</a:t>
                      </a:r>
                    </a:p>
                  </a:txBody>
                  <a:tcPr marL="91440" marR="91440" marT="54864" marB="54864">
                    <a:solidFill>
                      <a:srgbClr val="F0EDE8"/>
                    </a:solidFill>
                  </a:tcPr>
                </a:tc>
              </a:tr>
              <a:tr h="484632">
                <a:tc>
                  <a:txBody>
                    <a:bodyPr/>
                    <a:lstStyle/>
                    <a:p>
                      <a:pPr algn="l">
                        <a:spcBef>
                          <a:spcPts val="0"/>
                        </a:spcBef>
                        <a:spcAft>
                          <a:spcPts val="0"/>
                        </a:spcAft>
                      </a:pPr>
                      <a:r>
                        <a:rPr sz="1700" b="0">
                          <a:solidFill>
                            <a:srgbClr val="1B3D2F"/>
                          </a:solidFill>
                          <a:latin typeface="Arial"/>
                        </a:rPr>
                        <a:t>Brass pendant</a:t>
                      </a:r>
                    </a:p>
                  </a:txBody>
                  <a:tcPr marL="91440" marR="91440" marT="54864" marB="54864">
                    <a:solidFill>
                      <a:srgbClr val="FAF8F5"/>
                    </a:solidFill>
                  </a:tcPr>
                </a:tc>
                <a:tc>
                  <a:txBody>
                    <a:bodyPr/>
                    <a:lstStyle/>
                    <a:p>
                      <a:pPr algn="l">
                        <a:spcBef>
                          <a:spcPts val="0"/>
                        </a:spcBef>
                        <a:spcAft>
                          <a:spcPts val="0"/>
                        </a:spcAft>
                      </a:pPr>
                      <a:r>
                        <a:rPr sz="1700" b="0">
                          <a:solidFill>
                            <a:srgbClr val="1B3D2F"/>
                          </a:solidFill>
                          <a:latin typeface="Arial"/>
                        </a:rPr>
                        <a:t>Brushed brass</a:t>
                      </a:r>
                    </a:p>
                  </a:txBody>
                  <a:tcPr marL="91440" marR="91440" marT="54864" marB="54864">
                    <a:solidFill>
                      <a:srgbClr val="FAF8F5"/>
                    </a:solidFill>
                  </a:tcPr>
                </a:tc>
                <a:tc>
                  <a:txBody>
                    <a:bodyPr/>
                    <a:lstStyle/>
                    <a:p>
                      <a:pPr algn="r">
                        <a:spcBef>
                          <a:spcPts val="0"/>
                        </a:spcBef>
                        <a:spcAft>
                          <a:spcPts val="0"/>
                        </a:spcAft>
                      </a:pPr>
                      <a:r>
                        <a:rPr sz="1700" b="0">
                          <a:solidFill>
                            <a:srgbClr val="1B3D2F"/>
                          </a:solidFill>
                          <a:latin typeface="Arial"/>
                        </a:rPr>
                        <a:t>1</a:t>
                      </a:r>
                    </a:p>
                  </a:txBody>
                  <a:tcPr marL="91440" marR="91440" marT="54864" marB="54864">
                    <a:solidFill>
                      <a:srgbClr val="FAF8F5"/>
                    </a:solidFill>
                  </a:tcPr>
                </a:tc>
                <a:tc>
                  <a:txBody>
                    <a:bodyPr/>
                    <a:lstStyle/>
                    <a:p>
                      <a:pPr algn="r">
                        <a:spcBef>
                          <a:spcPts val="0"/>
                        </a:spcBef>
                        <a:spcAft>
                          <a:spcPts val="0"/>
                        </a:spcAft>
                      </a:pPr>
                      <a:r>
                        <a:rPr sz="1700" b="0">
                          <a:solidFill>
                            <a:srgbClr val="1B3D2F"/>
                          </a:solidFill>
                          <a:latin typeface="Arial"/>
                        </a:rPr>
                        <a:t>485.00</a:t>
                      </a:r>
                    </a:p>
                  </a:txBody>
                  <a:tcPr marL="91440" marR="91440" marT="54864" marB="54864">
                    <a:solidFill>
                      <a:srgbClr val="FAF8F5"/>
                    </a:solidFill>
                  </a:tcPr>
                </a:tc>
                <a:tc>
                  <a:txBody>
                    <a:bodyPr/>
                    <a:lstStyle/>
                    <a:p>
                      <a:pPr algn="r">
                        <a:spcBef>
                          <a:spcPts val="0"/>
                        </a:spcBef>
                        <a:spcAft>
                          <a:spcPts val="0"/>
                        </a:spcAft>
                      </a:pPr>
                      <a:r>
                        <a:rPr sz="1700" b="0">
                          <a:solidFill>
                            <a:srgbClr val="1B3D2F"/>
                          </a:solidFill>
                          <a:latin typeface="Arial"/>
                        </a:rPr>
                        <a:t>485.00</a:t>
                      </a:r>
                    </a:p>
                  </a:txBody>
                  <a:tcPr marL="91440" marR="91440" marT="54864" marB="54864">
                    <a:solidFill>
                      <a:srgbClr val="FAF8F5"/>
                    </a:solidFill>
                  </a:tcPr>
                </a:tc>
              </a:tr>
              <a:tr h="484632">
                <a:tc>
                  <a:txBody>
                    <a:bodyPr/>
                    <a:lstStyle/>
                    <a:p>
                      <a:pPr algn="l">
                        <a:spcBef>
                          <a:spcPts val="0"/>
                        </a:spcBef>
                        <a:spcAft>
                          <a:spcPts val="0"/>
                        </a:spcAft>
                      </a:pPr>
                      <a:r>
                        <a:rPr sz="1700" b="1">
                          <a:solidFill>
                            <a:srgbClr val="1B3D2F"/>
                          </a:solidFill>
                          <a:latin typeface="Arial"/>
                        </a:rPr>
                        <a:t>Draft total</a:t>
                      </a:r>
                    </a:p>
                  </a:txBody>
                  <a:tcPr marL="91440" marR="91440" marT="54864" marB="54864">
                    <a:solidFill>
                      <a:srgbClr val="EAE7E2"/>
                    </a:solidFill>
                  </a:tcPr>
                </a:tc>
                <a:tc>
                  <a:txBody>
                    <a:bodyPr/>
                    <a:lstStyle/>
                    <a:p>
                      <a:pPr algn="l">
                        <a:spcBef>
                          <a:spcPts val="0"/>
                        </a:spcBef>
                        <a:spcAft>
                          <a:spcPts val="0"/>
                        </a:spcAft>
                      </a:pPr>
                    </a:p>
                  </a:txBody>
                  <a:tcPr marL="91440" marR="91440" marT="54864" marB="54864">
                    <a:solidFill>
                      <a:srgbClr val="EAE7E2"/>
                    </a:solidFill>
                  </a:tcPr>
                </a:tc>
                <a:tc>
                  <a:txBody>
                    <a:bodyPr/>
                    <a:lstStyle/>
                    <a:p>
                      <a:pPr algn="r">
                        <a:spcBef>
                          <a:spcPts val="0"/>
                        </a:spcBef>
                        <a:spcAft>
                          <a:spcPts val="0"/>
                        </a:spcAft>
                      </a:pPr>
                    </a:p>
                  </a:txBody>
                  <a:tcPr marL="91440" marR="91440" marT="54864" marB="54864">
                    <a:solidFill>
                      <a:srgbClr val="EAE7E2"/>
                    </a:solidFill>
                  </a:tcPr>
                </a:tc>
                <a:tc>
                  <a:txBody>
                    <a:bodyPr/>
                    <a:lstStyle/>
                    <a:p>
                      <a:pPr algn="r">
                        <a:spcBef>
                          <a:spcPts val="0"/>
                        </a:spcBef>
                        <a:spcAft>
                          <a:spcPts val="0"/>
                        </a:spcAft>
                      </a:pPr>
                    </a:p>
                  </a:txBody>
                  <a:tcPr marL="91440" marR="91440" marT="54864" marB="54864">
                    <a:solidFill>
                      <a:srgbClr val="EAE7E2"/>
                    </a:solidFill>
                  </a:tcPr>
                </a:tc>
                <a:tc>
                  <a:txBody>
                    <a:bodyPr/>
                    <a:lstStyle/>
                    <a:p>
                      <a:pPr algn="r">
                        <a:spcBef>
                          <a:spcPts val="0"/>
                        </a:spcBef>
                        <a:spcAft>
                          <a:spcPts val="0"/>
                        </a:spcAft>
                      </a:pPr>
                      <a:r>
                        <a:rPr sz="1700" b="1">
                          <a:solidFill>
                            <a:srgbClr val="1B3D2F"/>
                          </a:solidFill>
                          <a:latin typeface="Arial"/>
                        </a:rPr>
                        <a:t>485.00</a:t>
                      </a:r>
                    </a:p>
                  </a:txBody>
                  <a:tcPr marL="91440" marR="91440" marT="54864" marB="54864">
                    <a:solidFill>
                      <a:srgbClr val="EAE7E2"/>
                    </a:solidFill>
                  </a:tcPr>
                </a:tc>
              </a:tr>
            </a:tbl>
          </a:graphicData>
        </a:graphic>
      </p:graphicFrame>
      <p:sp>
        <p:nvSpPr>
          <p:cNvPr id="13" name="S07.DocumentCaption"/>
          <p:cNvSpPr txBox="1"/>
          <p:nvPr/>
        </p:nvSpPr>
        <p:spPr>
          <a:xfrm>
            <a:off x="5074920" y="5623560"/>
            <a:ext cx="5394960" cy="182880"/>
          </a:xfrm>
          <a:prstGeom prst="rect">
            <a:avLst/>
          </a:prstGeom>
          <a:noFill/>
        </p:spPr>
        <p:txBody>
          <a:bodyPr wrap="square" anchor="t" lIns="0" rIns="0" tIns="18288" bIns="18288">
            <a:spAutoFit/>
          </a:bodyPr>
          <a:lstStyle/>
          <a:p>
            <a:pPr algn="l">
              <a:lnSpc>
                <a:spcPct val="112000"/>
              </a:lnSpc>
              <a:spcBef>
                <a:spcPts val="0"/>
              </a:spcBef>
              <a:spcAft>
                <a:spcPts val="400"/>
              </a:spcAft>
            </a:pPr>
            <a:r>
              <a:rPr sz="1600" b="0">
                <a:solidFill>
                  <a:srgbClr val="6B6560"/>
                </a:solidFill>
                <a:latin typeface="Arial"/>
              </a:rPr>
              <a:t>Current product specification and supplier cost, ready for review.</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bg>
      <p:bgPr>
        <a:solidFill>
          <a:srgbClr val="FAF8F5"/>
        </a:solidFill>
        <a:effectLst/>
      </p:bgPr>
    </p:bg>
    <p:spTree>
      <p:nvGrpSpPr>
        <p:cNvPr id="1" name=""/>
        <p:cNvGrpSpPr/>
        <p:nvPr/>
      </p:nvGrpSpPr>
      <p:grpSpPr/>
      <p:pic>
        <p:nvPicPr>
          <p:cNvPr id="2" name="S08.Logo" descr="logo-live.png"/>
          <p:cNvPicPr>
            <a:picLocks noChangeAspect="1"/>
          </p:cNvPicPr>
          <p:nvPr/>
        </p:nvPicPr>
        <p:blipFill>
          <a:blip r:embed="rId2"/>
          <a:stretch>
            <a:fillRect/>
          </a:stretch>
        </p:blipFill>
        <p:spPr>
          <a:xfrm>
            <a:off x="594360" y="274320"/>
            <a:ext cx="1463040" cy="329950"/>
          </a:xfrm>
          <a:prstGeom prst="rect">
            <a:avLst/>
          </a:prstGeom>
        </p:spPr>
      </p:pic>
      <p:sp>
        <p:nvSpPr>
          <p:cNvPr id="3" name="S08.Stage"/>
          <p:cNvSpPr txBox="1"/>
          <p:nvPr/>
        </p:nvSpPr>
        <p:spPr>
          <a:xfrm>
            <a:off x="594360" y="731520"/>
            <a:ext cx="3840480" cy="219456"/>
          </a:xfrm>
          <a:prstGeom prst="rect">
            <a:avLst/>
          </a:prstGeom>
          <a:noFill/>
        </p:spPr>
        <p:txBody>
          <a:bodyPr wrap="square" anchor="t" lIns="0" rIns="0" tIns="18288" bIns="18288">
            <a:spAutoFit/>
          </a:bodyPr>
          <a:lstStyle/>
          <a:p>
            <a:pPr algn="l">
              <a:lnSpc>
                <a:spcPct val="112000"/>
              </a:lnSpc>
              <a:spcBef>
                <a:spcPts val="0"/>
              </a:spcBef>
              <a:spcAft>
                <a:spcPts val="400"/>
              </a:spcAft>
            </a:pPr>
            <a:r>
              <a:rPr sz="1200" b="1">
                <a:solidFill>
                  <a:srgbClr val="C67B5C"/>
                </a:solidFill>
                <a:latin typeface="Arial"/>
              </a:rPr>
              <a:t>07 / INVOICE</a:t>
            </a:r>
          </a:p>
        </p:txBody>
      </p:sp>
      <p:sp>
        <p:nvSpPr>
          <p:cNvPr id="4" name="S08.Benefit"/>
          <p:cNvSpPr txBox="1"/>
          <p:nvPr/>
        </p:nvSpPr>
        <p:spPr>
          <a:xfrm>
            <a:off x="594360" y="941832"/>
            <a:ext cx="9875520" cy="246888"/>
          </a:xfrm>
          <a:prstGeom prst="rect">
            <a:avLst/>
          </a:prstGeom>
          <a:noFill/>
        </p:spPr>
        <p:txBody>
          <a:bodyPr wrap="square" anchor="t" lIns="0" rIns="0" tIns="18288" bIns="18288">
            <a:spAutoFit/>
          </a:bodyPr>
          <a:lstStyle/>
          <a:p>
            <a:pPr algn="l">
              <a:lnSpc>
                <a:spcPct val="112000"/>
              </a:lnSpc>
              <a:spcBef>
                <a:spcPts val="0"/>
              </a:spcBef>
              <a:spcAft>
                <a:spcPts val="400"/>
              </a:spcAft>
            </a:pPr>
            <a:r>
              <a:rPr sz="1500" b="0">
                <a:solidFill>
                  <a:srgbClr val="1B3D2F"/>
                </a:solidFill>
                <a:latin typeface="Arial"/>
              </a:rPr>
              <a:t>Know what is ordered, invoiced, and paid.</a:t>
            </a:r>
          </a:p>
        </p:txBody>
      </p:sp>
      <p:sp>
        <p:nvSpPr>
          <p:cNvPr id="5" name="S08.Folio"/>
          <p:cNvSpPr txBox="1"/>
          <p:nvPr/>
        </p:nvSpPr>
        <p:spPr>
          <a:xfrm>
            <a:off x="10716768" y="6473952"/>
            <a:ext cx="877824" cy="164592"/>
          </a:xfrm>
          <a:prstGeom prst="rect">
            <a:avLst/>
          </a:prstGeom>
          <a:noFill/>
        </p:spPr>
        <p:txBody>
          <a:bodyPr wrap="square" anchor="t" lIns="0" rIns="0" tIns="18288" bIns="18288">
            <a:spAutoFit/>
          </a:bodyPr>
          <a:lstStyle/>
          <a:p>
            <a:pPr algn="r">
              <a:lnSpc>
                <a:spcPct val="112000"/>
              </a:lnSpc>
              <a:spcBef>
                <a:spcPts val="0"/>
              </a:spcBef>
              <a:spcAft>
                <a:spcPts val="400"/>
              </a:spcAft>
            </a:pPr>
            <a:r>
              <a:rPr sz="1100" b="0">
                <a:solidFill>
                  <a:srgbClr val="9A9590"/>
                </a:solidFill>
                <a:latin typeface="Arial"/>
              </a:rPr>
              <a:t>08 / 09</a:t>
            </a:r>
          </a:p>
        </p:txBody>
      </p:sp>
      <p:sp>
        <p:nvSpPr>
          <p:cNvPr id="6" name="S08.Title"/>
          <p:cNvSpPr txBox="1"/>
          <p:nvPr>
            <p:ph type="title"/>
          </p:nvPr>
        </p:nvSpPr>
        <p:spPr>
          <a:xfrm>
            <a:off x="594360" y="1243584"/>
            <a:ext cx="11000232" cy="1078992"/>
          </a:xfrm>
          <a:prstGeom prst="rect">
            <a:avLst/>
          </a:prstGeom>
          <a:noFill/>
        </p:spPr>
        <p:txBody>
          <a:bodyPr wrap="square" anchor="t" lIns="0" rIns="0" tIns="18288" bIns="18288">
            <a:spAutoFit/>
          </a:bodyPr>
          <a:lstStyle/>
          <a:p>
            <a:pPr algn="l">
              <a:lnSpc>
                <a:spcPct val="112000"/>
              </a:lnSpc>
              <a:spcBef>
                <a:spcPts val="0"/>
              </a:spcBef>
              <a:spcAft>
                <a:spcPts val="400"/>
              </a:spcAft>
            </a:pPr>
            <a:r>
              <a:rPr sz="3600" b="0">
                <a:solidFill>
                  <a:srgbClr val="1B3D2F"/>
                </a:solidFill>
                <a:latin typeface="Georgia"/>
              </a:rPr>
              <a:t>Create the client invoice</a:t>
            </a:r>
          </a:p>
          <a:p>
            <a:pPr algn="l">
              <a:lnSpc>
                <a:spcPct val="112000"/>
              </a:lnSpc>
              <a:spcBef>
                <a:spcPts val="0"/>
              </a:spcBef>
              <a:spcAft>
                <a:spcPts val="400"/>
              </a:spcAft>
            </a:pPr>
            <a:r>
              <a:rPr sz="3600" b="0">
                <a:solidFill>
                  <a:srgbClr val="1B3D2F"/>
                </a:solidFill>
                <a:latin typeface="Georgia"/>
              </a:rPr>
              <a:t>from the master budget.</a:t>
            </a:r>
          </a:p>
        </p:txBody>
      </p:sp>
      <p:sp>
        <p:nvSpPr>
          <p:cNvPr id="7" name="S08.Caption"/>
          <p:cNvSpPr txBox="1"/>
          <p:nvPr/>
        </p:nvSpPr>
        <p:spPr>
          <a:xfrm>
            <a:off x="594360" y="2523744"/>
            <a:ext cx="3886200" cy="292608"/>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6B6560"/>
                </a:solidFill>
                <a:latin typeface="Arial"/>
              </a:rPr>
              <a:t>Use the current specifications and client prices to create the draft invoice. The project financial view shows purchase orders, issued invoices, and which invoices have been paid.</a:t>
            </a:r>
          </a:p>
        </p:txBody>
      </p:sp>
      <p:sp>
        <p:nvSpPr>
          <p:cNvPr id="8" name="S08.Invoice"/>
          <p:cNvSpPr/>
          <p:nvPr/>
        </p:nvSpPr>
        <p:spPr>
          <a:xfrm>
            <a:off x="4754880" y="2468880"/>
            <a:ext cx="4407408" cy="3547872"/>
          </a:xfrm>
          <a:prstGeom prst="rect">
            <a:avLst/>
          </a:prstGeom>
          <a:solidFill>
            <a:srgbClr val="FFFFFF"/>
          </a:solidFill>
          <a:ln w="7620">
            <a:solidFill>
              <a:srgbClr val="DED9D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S08.InvoiceType"/>
          <p:cNvSpPr txBox="1"/>
          <p:nvPr/>
        </p:nvSpPr>
        <p:spPr>
          <a:xfrm>
            <a:off x="5029200" y="2779776"/>
            <a:ext cx="3749039" cy="173736"/>
          </a:xfrm>
          <a:prstGeom prst="rect">
            <a:avLst/>
          </a:prstGeom>
          <a:noFill/>
        </p:spPr>
        <p:txBody>
          <a:bodyPr wrap="square" anchor="t" lIns="0" rIns="0" tIns="18288" bIns="18288">
            <a:spAutoFit/>
          </a:bodyPr>
          <a:lstStyle/>
          <a:p>
            <a:pPr algn="l">
              <a:lnSpc>
                <a:spcPct val="112000"/>
              </a:lnSpc>
              <a:spcBef>
                <a:spcPts val="0"/>
              </a:spcBef>
              <a:spcAft>
                <a:spcPts val="400"/>
              </a:spcAft>
            </a:pPr>
            <a:r>
              <a:rPr sz="1300" b="1">
                <a:solidFill>
                  <a:srgbClr val="C67B5C"/>
                </a:solidFill>
                <a:latin typeface="Arial"/>
              </a:rPr>
              <a:t>DRAFT INVOICE · ILLUSTRATIVE EXCERPT</a:t>
            </a:r>
          </a:p>
        </p:txBody>
      </p:sp>
      <p:sp>
        <p:nvSpPr>
          <p:cNvPr id="10" name="S08.InvoiceParty"/>
          <p:cNvSpPr txBox="1"/>
          <p:nvPr/>
        </p:nvSpPr>
        <p:spPr>
          <a:xfrm>
            <a:off x="5029200" y="3108960"/>
            <a:ext cx="2926080" cy="256032"/>
          </a:xfrm>
          <a:prstGeom prst="rect">
            <a:avLst/>
          </a:prstGeom>
          <a:noFill/>
        </p:spPr>
        <p:txBody>
          <a:bodyPr wrap="square" anchor="t" lIns="0" rIns="0" tIns="18288" bIns="18288">
            <a:spAutoFit/>
          </a:bodyPr>
          <a:lstStyle/>
          <a:p>
            <a:pPr algn="l">
              <a:lnSpc>
                <a:spcPct val="112000"/>
              </a:lnSpc>
              <a:spcBef>
                <a:spcPts val="0"/>
              </a:spcBef>
              <a:spcAft>
                <a:spcPts val="400"/>
              </a:spcAft>
            </a:pPr>
            <a:r>
              <a:rPr sz="2200" b="0">
                <a:solidFill>
                  <a:srgbClr val="1B3D2F"/>
                </a:solidFill>
                <a:latin typeface="Georgia"/>
              </a:rPr>
              <a:t>Living room client</a:t>
            </a:r>
          </a:p>
        </p:txBody>
      </p:sp>
      <p:sp>
        <p:nvSpPr>
          <p:cNvPr id="11" name="S08.InvoiceMeta"/>
          <p:cNvSpPr txBox="1"/>
          <p:nvPr/>
        </p:nvSpPr>
        <p:spPr>
          <a:xfrm>
            <a:off x="5029200" y="3429000"/>
            <a:ext cx="3108960" cy="192024"/>
          </a:xfrm>
          <a:prstGeom prst="rect">
            <a:avLst/>
          </a:prstGeom>
          <a:noFill/>
        </p:spPr>
        <p:txBody>
          <a:bodyPr wrap="square" anchor="t" lIns="0" rIns="0" tIns="18288" bIns="18288">
            <a:spAutoFit/>
          </a:bodyPr>
          <a:lstStyle/>
          <a:p>
            <a:pPr algn="l">
              <a:lnSpc>
                <a:spcPct val="112000"/>
              </a:lnSpc>
              <a:spcBef>
                <a:spcPts val="0"/>
              </a:spcBef>
              <a:spcAft>
                <a:spcPts val="400"/>
              </a:spcAft>
            </a:pPr>
            <a:r>
              <a:rPr sz="1600" b="0">
                <a:solidFill>
                  <a:srgbClr val="6B6560"/>
                </a:solidFill>
                <a:latin typeface="Arial"/>
              </a:rPr>
              <a:t>CAD · Excludes tax and delivery</a:t>
            </a:r>
          </a:p>
        </p:txBody>
      </p:sp>
      <p:graphicFrame>
        <p:nvGraphicFramePr>
          <p:cNvPr id="12" name="S08.Invoice.Table"/>
          <p:cNvGraphicFramePr>
            <a:graphicFrameLocks noGrp="1"/>
          </p:cNvGraphicFramePr>
          <p:nvPr/>
        </p:nvGraphicFramePr>
        <p:xfrm>
          <a:off x="5029200" y="3877056"/>
          <a:ext cx="4114800" cy="1453896"/>
        </p:xfrm>
        <a:graphic>
          <a:graphicData uri="http://schemas.openxmlformats.org/drawingml/2006/table">
            <a:tbl>
              <a:tblPr firstRow="1" bandRow="1">
                <a:tableStyleId>{5C22544A-7EE6-4342-B048-85BDC9FD1C3A}</a:tableStyleId>
              </a:tblPr>
              <a:tblGrid>
                <a:gridCol w="1508760"/>
                <a:gridCol w="548640"/>
                <a:gridCol w="1005840"/>
                <a:gridCol w="1051560"/>
              </a:tblGrid>
              <a:tr h="484632">
                <a:tc>
                  <a:txBody>
                    <a:bodyPr/>
                    <a:lstStyle/>
                    <a:p>
                      <a:pPr algn="l">
                        <a:spcBef>
                          <a:spcPts val="0"/>
                        </a:spcBef>
                        <a:spcAft>
                          <a:spcPts val="0"/>
                        </a:spcAft>
                      </a:pPr>
                      <a:r>
                        <a:rPr sz="1500" b="1">
                          <a:solidFill>
                            <a:srgbClr val="1B3D2F"/>
                          </a:solidFill>
                          <a:latin typeface="Arial"/>
                        </a:rPr>
                        <a:t>Product</a:t>
                      </a:r>
                    </a:p>
                  </a:txBody>
                  <a:tcPr marL="91440" marR="91440" marT="54864" marB="54864">
                    <a:solidFill>
                      <a:srgbClr val="F0EDE8"/>
                    </a:solidFill>
                  </a:tcPr>
                </a:tc>
                <a:tc>
                  <a:txBody>
                    <a:bodyPr/>
                    <a:lstStyle/>
                    <a:p>
                      <a:pPr algn="l">
                        <a:spcBef>
                          <a:spcPts val="0"/>
                        </a:spcBef>
                        <a:spcAft>
                          <a:spcPts val="0"/>
                        </a:spcAft>
                      </a:pPr>
                      <a:r>
                        <a:rPr sz="1500" b="1">
                          <a:solidFill>
                            <a:srgbClr val="1B3D2F"/>
                          </a:solidFill>
                          <a:latin typeface="Arial"/>
                        </a:rPr>
                        <a:t>Qty</a:t>
                      </a:r>
                    </a:p>
                  </a:txBody>
                  <a:tcPr marL="91440" marR="91440" marT="54864" marB="54864">
                    <a:solidFill>
                      <a:srgbClr val="F0EDE8"/>
                    </a:solidFill>
                  </a:tcPr>
                </a:tc>
                <a:tc>
                  <a:txBody>
                    <a:bodyPr/>
                    <a:lstStyle/>
                    <a:p>
                      <a:pPr algn="r">
                        <a:spcBef>
                          <a:spcPts val="0"/>
                        </a:spcBef>
                        <a:spcAft>
                          <a:spcPts val="0"/>
                        </a:spcAft>
                      </a:pPr>
                      <a:r>
                        <a:rPr sz="1500" b="1">
                          <a:solidFill>
                            <a:srgbClr val="1B3D2F"/>
                          </a:solidFill>
                          <a:latin typeface="Arial"/>
                        </a:rPr>
                        <a:t>Client price</a:t>
                      </a:r>
                    </a:p>
                  </a:txBody>
                  <a:tcPr marL="91440" marR="91440" marT="54864" marB="54864">
                    <a:solidFill>
                      <a:srgbClr val="F0EDE8"/>
                    </a:solidFill>
                  </a:tcPr>
                </a:tc>
                <a:tc>
                  <a:txBody>
                    <a:bodyPr/>
                    <a:lstStyle/>
                    <a:p>
                      <a:pPr algn="r">
                        <a:spcBef>
                          <a:spcPts val="0"/>
                        </a:spcBef>
                        <a:spcAft>
                          <a:spcPts val="0"/>
                        </a:spcAft>
                      </a:pPr>
                      <a:r>
                        <a:rPr sz="1500" b="1">
                          <a:solidFill>
                            <a:srgbClr val="1B3D2F"/>
                          </a:solidFill>
                          <a:latin typeface="Arial"/>
                        </a:rPr>
                        <a:t>Line total</a:t>
                      </a:r>
                    </a:p>
                  </a:txBody>
                  <a:tcPr marL="91440" marR="91440" marT="54864" marB="54864">
                    <a:solidFill>
                      <a:srgbClr val="F0EDE8"/>
                    </a:solidFill>
                  </a:tcPr>
                </a:tc>
              </a:tr>
              <a:tr h="484632">
                <a:tc>
                  <a:txBody>
                    <a:bodyPr/>
                    <a:lstStyle/>
                    <a:p>
                      <a:pPr algn="l">
                        <a:spcBef>
                          <a:spcPts val="0"/>
                        </a:spcBef>
                        <a:spcAft>
                          <a:spcPts val="0"/>
                        </a:spcAft>
                      </a:pPr>
                      <a:r>
                        <a:rPr sz="1700" b="0">
                          <a:solidFill>
                            <a:srgbClr val="1B3D2F"/>
                          </a:solidFill>
                          <a:latin typeface="Arial"/>
                        </a:rPr>
                        <a:t>Brass pendant</a:t>
                      </a:r>
                    </a:p>
                  </a:txBody>
                  <a:tcPr marL="91440" marR="91440" marT="54864" marB="54864">
                    <a:solidFill>
                      <a:srgbClr val="FAF8F5"/>
                    </a:solidFill>
                  </a:tcPr>
                </a:tc>
                <a:tc>
                  <a:txBody>
                    <a:bodyPr/>
                    <a:lstStyle/>
                    <a:p>
                      <a:pPr algn="l">
                        <a:spcBef>
                          <a:spcPts val="0"/>
                        </a:spcBef>
                        <a:spcAft>
                          <a:spcPts val="0"/>
                        </a:spcAft>
                      </a:pPr>
                      <a:r>
                        <a:rPr sz="1700" b="0">
                          <a:solidFill>
                            <a:srgbClr val="1B3D2F"/>
                          </a:solidFill>
                          <a:latin typeface="Arial"/>
                        </a:rPr>
                        <a:t>1</a:t>
                      </a:r>
                    </a:p>
                  </a:txBody>
                  <a:tcPr marL="91440" marR="91440" marT="54864" marB="54864">
                    <a:solidFill>
                      <a:srgbClr val="FAF8F5"/>
                    </a:solidFill>
                  </a:tcPr>
                </a:tc>
                <a:tc>
                  <a:txBody>
                    <a:bodyPr/>
                    <a:lstStyle/>
                    <a:p>
                      <a:pPr algn="r">
                        <a:spcBef>
                          <a:spcPts val="0"/>
                        </a:spcBef>
                        <a:spcAft>
                          <a:spcPts val="0"/>
                        </a:spcAft>
                      </a:pPr>
                      <a:r>
                        <a:rPr sz="1700" b="0">
                          <a:solidFill>
                            <a:srgbClr val="1B3D2F"/>
                          </a:solidFill>
                          <a:latin typeface="Arial"/>
                        </a:rPr>
                        <a:t>679.00</a:t>
                      </a:r>
                    </a:p>
                  </a:txBody>
                  <a:tcPr marL="91440" marR="91440" marT="54864" marB="54864">
                    <a:solidFill>
                      <a:srgbClr val="FAF8F5"/>
                    </a:solidFill>
                  </a:tcPr>
                </a:tc>
                <a:tc>
                  <a:txBody>
                    <a:bodyPr/>
                    <a:lstStyle/>
                    <a:p>
                      <a:pPr algn="r">
                        <a:spcBef>
                          <a:spcPts val="0"/>
                        </a:spcBef>
                        <a:spcAft>
                          <a:spcPts val="0"/>
                        </a:spcAft>
                      </a:pPr>
                      <a:r>
                        <a:rPr sz="1700" b="0">
                          <a:solidFill>
                            <a:srgbClr val="1B3D2F"/>
                          </a:solidFill>
                          <a:latin typeface="Arial"/>
                        </a:rPr>
                        <a:t>679.00</a:t>
                      </a:r>
                    </a:p>
                  </a:txBody>
                  <a:tcPr marL="91440" marR="91440" marT="54864" marB="54864">
                    <a:solidFill>
                      <a:srgbClr val="FAF8F5"/>
                    </a:solidFill>
                  </a:tcPr>
                </a:tc>
              </a:tr>
              <a:tr h="484632">
                <a:tc>
                  <a:txBody>
                    <a:bodyPr/>
                    <a:lstStyle/>
                    <a:p>
                      <a:pPr algn="l">
                        <a:spcBef>
                          <a:spcPts val="0"/>
                        </a:spcBef>
                        <a:spcAft>
                          <a:spcPts val="0"/>
                        </a:spcAft>
                      </a:pPr>
                      <a:r>
                        <a:rPr sz="1700" b="1">
                          <a:solidFill>
                            <a:srgbClr val="1B3D2F"/>
                          </a:solidFill>
                          <a:latin typeface="Arial"/>
                        </a:rPr>
                        <a:t>Draft total</a:t>
                      </a:r>
                    </a:p>
                  </a:txBody>
                  <a:tcPr marL="91440" marR="91440" marT="54864" marB="54864">
                    <a:solidFill>
                      <a:srgbClr val="EAE7E2"/>
                    </a:solidFill>
                  </a:tcPr>
                </a:tc>
                <a:tc>
                  <a:txBody>
                    <a:bodyPr/>
                    <a:lstStyle/>
                    <a:p>
                      <a:pPr algn="l">
                        <a:spcBef>
                          <a:spcPts val="0"/>
                        </a:spcBef>
                        <a:spcAft>
                          <a:spcPts val="0"/>
                        </a:spcAft>
                      </a:pPr>
                    </a:p>
                  </a:txBody>
                  <a:tcPr marL="91440" marR="91440" marT="54864" marB="54864">
                    <a:solidFill>
                      <a:srgbClr val="EAE7E2"/>
                    </a:solidFill>
                  </a:tcPr>
                </a:tc>
                <a:tc>
                  <a:txBody>
                    <a:bodyPr/>
                    <a:lstStyle/>
                    <a:p>
                      <a:pPr algn="r">
                        <a:spcBef>
                          <a:spcPts val="0"/>
                        </a:spcBef>
                        <a:spcAft>
                          <a:spcPts val="0"/>
                        </a:spcAft>
                      </a:pPr>
                    </a:p>
                  </a:txBody>
                  <a:tcPr marL="91440" marR="91440" marT="54864" marB="54864">
                    <a:solidFill>
                      <a:srgbClr val="EAE7E2"/>
                    </a:solidFill>
                  </a:tcPr>
                </a:tc>
                <a:tc>
                  <a:txBody>
                    <a:bodyPr/>
                    <a:lstStyle/>
                    <a:p>
                      <a:pPr algn="r">
                        <a:spcBef>
                          <a:spcPts val="0"/>
                        </a:spcBef>
                        <a:spcAft>
                          <a:spcPts val="0"/>
                        </a:spcAft>
                      </a:pPr>
                      <a:r>
                        <a:rPr sz="1700" b="1">
                          <a:solidFill>
                            <a:srgbClr val="1B3D2F"/>
                          </a:solidFill>
                          <a:latin typeface="Arial"/>
                        </a:rPr>
                        <a:t>679.00</a:t>
                      </a:r>
                    </a:p>
                  </a:txBody>
                  <a:tcPr marL="91440" marR="91440" marT="54864" marB="54864">
                    <a:solidFill>
                      <a:srgbClr val="EAE7E2"/>
                    </a:solidFill>
                  </a:tcPr>
                </a:tc>
              </a:tr>
            </a:tbl>
          </a:graphicData>
        </a:graphic>
      </p:graphicFrame>
      <p:sp>
        <p:nvSpPr>
          <p:cNvPr id="13" name="S08.Financial"/>
          <p:cNvSpPr/>
          <p:nvPr/>
        </p:nvSpPr>
        <p:spPr>
          <a:xfrm>
            <a:off x="9482328" y="2468880"/>
            <a:ext cx="2112264" cy="3547872"/>
          </a:xfrm>
          <a:prstGeom prst="rect">
            <a:avLst/>
          </a:prstGeom>
          <a:solidFill>
            <a:srgbClr val="F0ED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S08.FinancialTitle"/>
          <p:cNvSpPr txBox="1"/>
          <p:nvPr/>
        </p:nvSpPr>
        <p:spPr>
          <a:xfrm>
            <a:off x="9756648" y="2779776"/>
            <a:ext cx="1600200" cy="475488"/>
          </a:xfrm>
          <a:prstGeom prst="rect">
            <a:avLst/>
          </a:prstGeom>
          <a:noFill/>
        </p:spPr>
        <p:txBody>
          <a:bodyPr wrap="square" anchor="t" lIns="0" rIns="0" tIns="18288" bIns="18288">
            <a:spAutoFit/>
          </a:bodyPr>
          <a:lstStyle/>
          <a:p>
            <a:pPr algn="l">
              <a:lnSpc>
                <a:spcPct val="112000"/>
              </a:lnSpc>
              <a:spcBef>
                <a:spcPts val="0"/>
              </a:spcBef>
              <a:spcAft>
                <a:spcPts val="400"/>
              </a:spcAft>
            </a:pPr>
            <a:r>
              <a:rPr sz="1400" b="1">
                <a:solidFill>
                  <a:srgbClr val="C67B5C"/>
                </a:solidFill>
                <a:latin typeface="Arial"/>
              </a:rPr>
              <a:t>PROJECT</a:t>
            </a:r>
          </a:p>
          <a:p>
            <a:pPr algn="l">
              <a:lnSpc>
                <a:spcPct val="112000"/>
              </a:lnSpc>
              <a:spcBef>
                <a:spcPts val="0"/>
              </a:spcBef>
              <a:spcAft>
                <a:spcPts val="400"/>
              </a:spcAft>
            </a:pPr>
            <a:r>
              <a:rPr sz="1400" b="1">
                <a:solidFill>
                  <a:srgbClr val="C67B5C"/>
                </a:solidFill>
                <a:latin typeface="Arial"/>
              </a:rPr>
              <a:t>FINANCIAL VIEW</a:t>
            </a:r>
          </a:p>
        </p:txBody>
      </p:sp>
      <p:sp>
        <p:nvSpPr>
          <p:cNvPr id="15" name="S08.Fin.0"/>
          <p:cNvSpPr txBox="1"/>
          <p:nvPr/>
        </p:nvSpPr>
        <p:spPr>
          <a:xfrm>
            <a:off x="9756648" y="3584448"/>
            <a:ext cx="1536192" cy="256032"/>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1B3D2F"/>
                </a:solidFill>
                <a:latin typeface="Georgia"/>
              </a:rPr>
              <a:t>Purchase orders</a:t>
            </a:r>
          </a:p>
        </p:txBody>
      </p:sp>
      <p:sp>
        <p:nvSpPr>
          <p:cNvPr id="16" name="S08.FinDetail.0"/>
          <p:cNvSpPr txBox="1"/>
          <p:nvPr/>
        </p:nvSpPr>
        <p:spPr>
          <a:xfrm>
            <a:off x="9756648" y="3858768"/>
            <a:ext cx="1444752" cy="164592"/>
          </a:xfrm>
          <a:prstGeom prst="rect">
            <a:avLst/>
          </a:prstGeom>
          <a:noFill/>
        </p:spPr>
        <p:txBody>
          <a:bodyPr wrap="square" anchor="t" lIns="0" rIns="0" tIns="18288" bIns="18288">
            <a:spAutoFit/>
          </a:bodyPr>
          <a:lstStyle/>
          <a:p>
            <a:pPr algn="l">
              <a:lnSpc>
                <a:spcPct val="112000"/>
              </a:lnSpc>
              <a:spcBef>
                <a:spcPts val="0"/>
              </a:spcBef>
              <a:spcAft>
                <a:spcPts val="400"/>
              </a:spcAft>
            </a:pPr>
            <a:r>
              <a:rPr sz="1400" b="0">
                <a:solidFill>
                  <a:srgbClr val="6B6560"/>
                </a:solidFill>
                <a:latin typeface="Arial"/>
              </a:rPr>
              <a:t>What is ordered</a:t>
            </a:r>
          </a:p>
        </p:txBody>
      </p:sp>
      <p:sp>
        <p:nvSpPr>
          <p:cNvPr id="17" name="S08.Fin.1"/>
          <p:cNvSpPr txBox="1"/>
          <p:nvPr/>
        </p:nvSpPr>
        <p:spPr>
          <a:xfrm>
            <a:off x="9756648" y="4242816"/>
            <a:ext cx="1536192" cy="256032"/>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1B3D2F"/>
                </a:solidFill>
                <a:latin typeface="Georgia"/>
              </a:rPr>
              <a:t>Invoices issued</a:t>
            </a:r>
          </a:p>
        </p:txBody>
      </p:sp>
      <p:sp>
        <p:nvSpPr>
          <p:cNvPr id="18" name="S08.FinDetail.1"/>
          <p:cNvSpPr txBox="1"/>
          <p:nvPr/>
        </p:nvSpPr>
        <p:spPr>
          <a:xfrm>
            <a:off x="9756648" y="4517136"/>
            <a:ext cx="1444752" cy="164592"/>
          </a:xfrm>
          <a:prstGeom prst="rect">
            <a:avLst/>
          </a:prstGeom>
          <a:noFill/>
        </p:spPr>
        <p:txBody>
          <a:bodyPr wrap="square" anchor="t" lIns="0" rIns="0" tIns="18288" bIns="18288">
            <a:spAutoFit/>
          </a:bodyPr>
          <a:lstStyle/>
          <a:p>
            <a:pPr algn="l">
              <a:lnSpc>
                <a:spcPct val="112000"/>
              </a:lnSpc>
              <a:spcBef>
                <a:spcPts val="0"/>
              </a:spcBef>
              <a:spcAft>
                <a:spcPts val="400"/>
              </a:spcAft>
            </a:pPr>
            <a:r>
              <a:rPr sz="1400" b="0">
                <a:solidFill>
                  <a:srgbClr val="6B6560"/>
                </a:solidFill>
                <a:latin typeface="Arial"/>
              </a:rPr>
              <a:t>What is invoiced</a:t>
            </a:r>
          </a:p>
        </p:txBody>
      </p:sp>
      <p:sp>
        <p:nvSpPr>
          <p:cNvPr id="19" name="S08.Fin.2"/>
          <p:cNvSpPr txBox="1"/>
          <p:nvPr/>
        </p:nvSpPr>
        <p:spPr>
          <a:xfrm>
            <a:off x="9756648" y="4901183"/>
            <a:ext cx="1536192" cy="256032"/>
          </a:xfrm>
          <a:prstGeom prst="rect">
            <a:avLst/>
          </a:prstGeom>
          <a:noFill/>
        </p:spPr>
        <p:txBody>
          <a:bodyPr wrap="square" anchor="t" lIns="0" rIns="0" tIns="18288" bIns="18288">
            <a:spAutoFit/>
          </a:bodyPr>
          <a:lstStyle/>
          <a:p>
            <a:pPr algn="l">
              <a:lnSpc>
                <a:spcPct val="112000"/>
              </a:lnSpc>
              <a:spcBef>
                <a:spcPts val="0"/>
              </a:spcBef>
              <a:spcAft>
                <a:spcPts val="400"/>
              </a:spcAft>
            </a:pPr>
            <a:r>
              <a:rPr sz="1700" b="0">
                <a:solidFill>
                  <a:srgbClr val="1B3D2F"/>
                </a:solidFill>
                <a:latin typeface="Georgia"/>
              </a:rPr>
              <a:t>Invoices paid</a:t>
            </a:r>
          </a:p>
        </p:txBody>
      </p:sp>
      <p:sp>
        <p:nvSpPr>
          <p:cNvPr id="20" name="S08.FinDetail.2"/>
          <p:cNvSpPr txBox="1"/>
          <p:nvPr/>
        </p:nvSpPr>
        <p:spPr>
          <a:xfrm>
            <a:off x="9756648" y="5175503"/>
            <a:ext cx="1444752" cy="164592"/>
          </a:xfrm>
          <a:prstGeom prst="rect">
            <a:avLst/>
          </a:prstGeom>
          <a:noFill/>
        </p:spPr>
        <p:txBody>
          <a:bodyPr wrap="square" anchor="t" lIns="0" rIns="0" tIns="18288" bIns="18288">
            <a:spAutoFit/>
          </a:bodyPr>
          <a:lstStyle/>
          <a:p>
            <a:pPr algn="l">
              <a:lnSpc>
                <a:spcPct val="112000"/>
              </a:lnSpc>
              <a:spcBef>
                <a:spcPts val="0"/>
              </a:spcBef>
              <a:spcAft>
                <a:spcPts val="400"/>
              </a:spcAft>
            </a:pPr>
            <a:r>
              <a:rPr sz="1400" b="0">
                <a:solidFill>
                  <a:srgbClr val="6B6560"/>
                </a:solidFill>
                <a:latin typeface="Arial"/>
              </a:rPr>
              <a:t>What has been paid</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bg>
      <p:bgPr>
        <a:solidFill>
          <a:srgbClr val="1B3D2F"/>
        </a:solidFill>
        <a:effectLst/>
      </p:bgPr>
    </p:bg>
    <p:spTree>
      <p:nvGrpSpPr>
        <p:cNvPr id="1" name=""/>
        <p:cNvGrpSpPr/>
        <p:nvPr/>
      </p:nvGrpSpPr>
      <p:grpSpPr/>
      <p:pic>
        <p:nvPicPr>
          <p:cNvPr id="2" name="S09.Logo" descr="logo-light.png"/>
          <p:cNvPicPr>
            <a:picLocks noChangeAspect="1"/>
          </p:cNvPicPr>
          <p:nvPr/>
        </p:nvPicPr>
        <p:blipFill>
          <a:blip r:embed="rId2"/>
          <a:stretch>
            <a:fillRect/>
          </a:stretch>
        </p:blipFill>
        <p:spPr>
          <a:xfrm>
            <a:off x="594360" y="274320"/>
            <a:ext cx="1463040" cy="329950"/>
          </a:xfrm>
          <a:prstGeom prst="rect">
            <a:avLst/>
          </a:prstGeom>
        </p:spPr>
      </p:pic>
      <p:sp>
        <p:nvSpPr>
          <p:cNvPr id="3" name="S09.Stage"/>
          <p:cNvSpPr txBox="1"/>
          <p:nvPr/>
        </p:nvSpPr>
        <p:spPr>
          <a:xfrm>
            <a:off x="594360" y="731520"/>
            <a:ext cx="3840480" cy="219456"/>
          </a:xfrm>
          <a:prstGeom prst="rect">
            <a:avLst/>
          </a:prstGeom>
          <a:noFill/>
        </p:spPr>
        <p:txBody>
          <a:bodyPr wrap="square" anchor="t" lIns="0" rIns="0" tIns="18288" bIns="18288">
            <a:spAutoFit/>
          </a:bodyPr>
          <a:lstStyle/>
          <a:p>
            <a:pPr algn="l">
              <a:lnSpc>
                <a:spcPct val="112000"/>
              </a:lnSpc>
              <a:spcBef>
                <a:spcPts val="0"/>
              </a:spcBef>
              <a:spcAft>
                <a:spcPts val="400"/>
              </a:spcAft>
            </a:pPr>
            <a:r>
              <a:rPr sz="1200" b="1">
                <a:solidFill>
                  <a:srgbClr val="C67B5C"/>
                </a:solidFill>
                <a:latin typeface="Arial"/>
              </a:rPr>
              <a:t>START YOUR TRIAL</a:t>
            </a:r>
          </a:p>
        </p:txBody>
      </p:sp>
      <p:sp>
        <p:nvSpPr>
          <p:cNvPr id="4" name="S09.Benefit"/>
          <p:cNvSpPr txBox="1"/>
          <p:nvPr/>
        </p:nvSpPr>
        <p:spPr>
          <a:xfrm>
            <a:off x="594360" y="941832"/>
            <a:ext cx="9875520" cy="246888"/>
          </a:xfrm>
          <a:prstGeom prst="rect">
            <a:avLst/>
          </a:prstGeom>
          <a:noFill/>
        </p:spPr>
        <p:txBody>
          <a:bodyPr wrap="square" anchor="t" lIns="0" rIns="0" tIns="18288" bIns="18288">
            <a:spAutoFit/>
          </a:bodyPr>
          <a:lstStyle/>
          <a:p>
            <a:pPr algn="l">
              <a:lnSpc>
                <a:spcPct val="112000"/>
              </a:lnSpc>
              <a:spcBef>
                <a:spcPts val="0"/>
              </a:spcBef>
              <a:spcAft>
                <a:spcPts val="400"/>
              </a:spcAft>
            </a:pPr>
            <a:r>
              <a:rPr sz="1500" b="0">
                <a:solidFill>
                  <a:srgbClr val="FAF8F5"/>
                </a:solidFill>
                <a:latin typeface="Arial"/>
              </a:rPr>
              <a:t>Try it with your next project.</a:t>
            </a:r>
          </a:p>
        </p:txBody>
      </p:sp>
      <p:sp>
        <p:nvSpPr>
          <p:cNvPr id="5" name="S09.Folio"/>
          <p:cNvSpPr txBox="1"/>
          <p:nvPr/>
        </p:nvSpPr>
        <p:spPr>
          <a:xfrm>
            <a:off x="10716768" y="6473952"/>
            <a:ext cx="877824" cy="164592"/>
          </a:xfrm>
          <a:prstGeom prst="rect">
            <a:avLst/>
          </a:prstGeom>
          <a:noFill/>
        </p:spPr>
        <p:txBody>
          <a:bodyPr wrap="square" anchor="t" lIns="0" rIns="0" tIns="18288" bIns="18288">
            <a:spAutoFit/>
          </a:bodyPr>
          <a:lstStyle/>
          <a:p>
            <a:pPr algn="r">
              <a:lnSpc>
                <a:spcPct val="112000"/>
              </a:lnSpc>
              <a:spcBef>
                <a:spcPts val="0"/>
              </a:spcBef>
              <a:spcAft>
                <a:spcPts val="400"/>
              </a:spcAft>
            </a:pPr>
            <a:r>
              <a:rPr sz="1100" b="0">
                <a:solidFill>
                  <a:srgbClr val="B8C6BE"/>
                </a:solidFill>
                <a:latin typeface="Arial"/>
              </a:rPr>
              <a:t>09 / 09</a:t>
            </a:r>
          </a:p>
        </p:txBody>
      </p:sp>
      <p:sp>
        <p:nvSpPr>
          <p:cNvPr id="6" name="S09.Title"/>
          <p:cNvSpPr txBox="1"/>
          <p:nvPr>
            <p:ph type="title"/>
          </p:nvPr>
        </p:nvSpPr>
        <p:spPr>
          <a:xfrm>
            <a:off x="594360" y="1243584"/>
            <a:ext cx="11000232" cy="1078992"/>
          </a:xfrm>
          <a:prstGeom prst="rect">
            <a:avLst/>
          </a:prstGeom>
          <a:noFill/>
        </p:spPr>
        <p:txBody>
          <a:bodyPr wrap="square" anchor="t" lIns="0" rIns="0" tIns="18288" bIns="18288">
            <a:spAutoFit/>
          </a:bodyPr>
          <a:lstStyle/>
          <a:p>
            <a:pPr algn="l">
              <a:lnSpc>
                <a:spcPct val="112000"/>
              </a:lnSpc>
              <a:spcBef>
                <a:spcPts val="0"/>
              </a:spcBef>
              <a:spcAft>
                <a:spcPts val="400"/>
              </a:spcAft>
            </a:pPr>
            <a:r>
              <a:rPr sz="3600" b="0">
                <a:solidFill>
                  <a:srgbClr val="FAF8F5"/>
                </a:solidFill>
                <a:latin typeface="Georgia"/>
              </a:rPr>
              <a:t>Less admin.</a:t>
            </a:r>
          </a:p>
          <a:p>
            <a:pPr algn="l">
              <a:lnSpc>
                <a:spcPct val="112000"/>
              </a:lnSpc>
              <a:spcBef>
                <a:spcPts val="0"/>
              </a:spcBef>
              <a:spcAft>
                <a:spcPts val="400"/>
              </a:spcAft>
            </a:pPr>
            <a:r>
              <a:rPr sz="3600" b="0">
                <a:solidFill>
                  <a:srgbClr val="FAF8F5"/>
                </a:solidFill>
                <a:latin typeface="Georgia"/>
              </a:rPr>
              <a:t>More time for design.</a:t>
            </a:r>
          </a:p>
        </p:txBody>
      </p:sp>
      <p:sp>
        <p:nvSpPr>
          <p:cNvPr id="7" name="S09.CTA"/>
          <p:cNvSpPr txBox="1"/>
          <p:nvPr/>
        </p:nvSpPr>
        <p:spPr>
          <a:xfrm>
            <a:off x="594360" y="2615184"/>
            <a:ext cx="4754880" cy="320040"/>
          </a:xfrm>
          <a:prstGeom prst="rect">
            <a:avLst/>
          </a:prstGeom>
          <a:noFill/>
        </p:spPr>
        <p:txBody>
          <a:bodyPr wrap="square" anchor="t" lIns="0" rIns="0" tIns="18288" bIns="18288">
            <a:spAutoFit/>
          </a:bodyPr>
          <a:lstStyle/>
          <a:p>
            <a:pPr algn="l">
              <a:lnSpc>
                <a:spcPct val="112000"/>
              </a:lnSpc>
              <a:spcBef>
                <a:spcPts val="0"/>
              </a:spcBef>
              <a:spcAft>
                <a:spcPts val="400"/>
              </a:spcAft>
            </a:pPr>
            <a:r>
              <a:rPr sz="2400" b="0">
                <a:solidFill>
                  <a:srgbClr val="E2A88F"/>
                </a:solidFill>
                <a:latin typeface="Georgia"/>
              </a:rPr>
              <a:t>Start your 14-day free trial.</a:t>
            </a:r>
          </a:p>
        </p:txBody>
      </p:sp>
      <p:sp>
        <p:nvSpPr>
          <p:cNvPr id="8" name="S09.Terms"/>
          <p:cNvSpPr txBox="1"/>
          <p:nvPr/>
        </p:nvSpPr>
        <p:spPr>
          <a:xfrm>
            <a:off x="594360" y="3072384"/>
            <a:ext cx="4297680" cy="237744"/>
          </a:xfrm>
          <a:prstGeom prst="rect">
            <a:avLst/>
          </a:prstGeom>
          <a:noFill/>
        </p:spPr>
        <p:txBody>
          <a:bodyPr wrap="square" anchor="t" lIns="0" rIns="0" tIns="18288" bIns="18288">
            <a:spAutoFit/>
          </a:bodyPr>
          <a:lstStyle/>
          <a:p>
            <a:pPr algn="l">
              <a:lnSpc>
                <a:spcPct val="112000"/>
              </a:lnSpc>
              <a:spcBef>
                <a:spcPts val="0"/>
              </a:spcBef>
              <a:spcAft>
                <a:spcPts val="400"/>
              </a:spcAft>
            </a:pPr>
            <a:r>
              <a:rPr sz="1800" b="0">
                <a:solidFill>
                  <a:srgbClr val="D8E1DB"/>
                </a:solidFill>
                <a:latin typeface="Arial"/>
              </a:rPr>
              <a:t>Card required · Cancel anytime</a:t>
            </a:r>
          </a:p>
        </p:txBody>
      </p:sp>
      <p:sp>
        <p:nvSpPr>
          <p:cNvPr id="9" name="S09.Price1"/>
          <p:cNvSpPr txBox="1"/>
          <p:nvPr/>
        </p:nvSpPr>
        <p:spPr>
          <a:xfrm>
            <a:off x="594360" y="3822191"/>
            <a:ext cx="3840480" cy="256032"/>
          </a:xfrm>
          <a:prstGeom prst="rect">
            <a:avLst/>
          </a:prstGeom>
          <a:noFill/>
        </p:spPr>
        <p:txBody>
          <a:bodyPr wrap="square" anchor="t" lIns="0" rIns="0" tIns="18288" bIns="18288">
            <a:spAutoFit/>
          </a:bodyPr>
          <a:lstStyle/>
          <a:p>
            <a:pPr algn="l">
              <a:lnSpc>
                <a:spcPct val="112000"/>
              </a:lnSpc>
              <a:spcBef>
                <a:spcPts val="0"/>
              </a:spcBef>
              <a:spcAft>
                <a:spcPts val="400"/>
              </a:spcAft>
            </a:pPr>
            <a:r>
              <a:rPr sz="2100" b="1">
                <a:solidFill>
                  <a:srgbClr val="FAF8F5"/>
                </a:solidFill>
                <a:latin typeface="Arial"/>
              </a:rPr>
              <a:t>$49/month for one user</a:t>
            </a:r>
          </a:p>
        </p:txBody>
      </p:sp>
      <p:sp>
        <p:nvSpPr>
          <p:cNvPr id="10" name="S09.Price2"/>
          <p:cNvSpPr txBox="1"/>
          <p:nvPr/>
        </p:nvSpPr>
        <p:spPr>
          <a:xfrm>
            <a:off x="594360" y="4187952"/>
            <a:ext cx="4297680" cy="256032"/>
          </a:xfrm>
          <a:prstGeom prst="rect">
            <a:avLst/>
          </a:prstGeom>
          <a:noFill/>
        </p:spPr>
        <p:txBody>
          <a:bodyPr wrap="square" anchor="t" lIns="0" rIns="0" tIns="18288" bIns="18288">
            <a:spAutoFit/>
          </a:bodyPr>
          <a:lstStyle/>
          <a:p>
            <a:pPr algn="l">
              <a:lnSpc>
                <a:spcPct val="112000"/>
              </a:lnSpc>
              <a:spcBef>
                <a:spcPts val="0"/>
              </a:spcBef>
              <a:spcAft>
                <a:spcPts val="400"/>
              </a:spcAft>
            </a:pPr>
            <a:r>
              <a:rPr sz="1900" b="0">
                <a:solidFill>
                  <a:srgbClr val="D8E1DB"/>
                </a:solidFill>
                <a:latin typeface="Arial"/>
              </a:rPr>
              <a:t>$9/month per additional user</a:t>
            </a:r>
          </a:p>
        </p:txBody>
      </p:sp>
      <p:sp>
        <p:nvSpPr>
          <p:cNvPr id="11" name="S09.QRQuietZone"/>
          <p:cNvSpPr/>
          <p:nvPr/>
        </p:nvSpPr>
        <p:spPr>
          <a:xfrm>
            <a:off x="8101583" y="2258568"/>
            <a:ext cx="2395728" cy="2395728"/>
          </a:xfrm>
          <a:prstGeom prst="rect">
            <a:avLst/>
          </a:prstGeom>
          <a:solidFill>
            <a:srgbClr val="FAF8F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12" name="S09.QR" descr="qr-slide.png"/>
          <p:cNvPicPr>
            <a:picLocks noChangeAspect="1"/>
          </p:cNvPicPr>
          <p:nvPr/>
        </p:nvPicPr>
        <p:blipFill>
          <a:blip r:embed="rId3"/>
          <a:stretch>
            <a:fillRect/>
          </a:stretch>
        </p:blipFill>
        <p:spPr>
          <a:xfrm>
            <a:off x="8211312" y="2368296"/>
            <a:ext cx="2176272" cy="2176272"/>
          </a:xfrm>
          <a:prstGeom prst="rect">
            <a:avLst/>
          </a:prstGeom>
        </p:spPr>
      </p:pic>
      <p:sp>
        <p:nvSpPr>
          <p:cNvPr id="13" name="S09.Scan"/>
          <p:cNvSpPr txBox="1"/>
          <p:nvPr/>
        </p:nvSpPr>
        <p:spPr>
          <a:xfrm>
            <a:off x="7644383" y="4901184"/>
            <a:ext cx="3310128" cy="237744"/>
          </a:xfrm>
          <a:prstGeom prst="rect">
            <a:avLst/>
          </a:prstGeom>
          <a:noFill/>
        </p:spPr>
        <p:txBody>
          <a:bodyPr wrap="square" anchor="t" lIns="0" rIns="0" tIns="18288" bIns="18288">
            <a:spAutoFit/>
          </a:bodyPr>
          <a:lstStyle/>
          <a:p>
            <a:pPr algn="ctr">
              <a:lnSpc>
                <a:spcPct val="112000"/>
              </a:lnSpc>
              <a:spcBef>
                <a:spcPts val="0"/>
              </a:spcBef>
              <a:spcAft>
                <a:spcPts val="400"/>
              </a:spcAft>
            </a:pPr>
            <a:r>
              <a:rPr sz="1800" b="1">
                <a:solidFill>
                  <a:srgbClr val="FAF8F5"/>
                </a:solidFill>
                <a:latin typeface="Arial"/>
              </a:rPr>
              <a:t>Scan to start your free trial</a:t>
            </a:r>
          </a:p>
        </p:txBody>
      </p:sp>
      <p:sp>
        <p:nvSpPr>
          <p:cNvPr id="14" name="S09.URL"/>
          <p:cNvSpPr txBox="1"/>
          <p:nvPr/>
        </p:nvSpPr>
        <p:spPr>
          <a:xfrm>
            <a:off x="7644383" y="5248656"/>
            <a:ext cx="3310128" cy="192024"/>
          </a:xfrm>
          <a:prstGeom prst="rect">
            <a:avLst/>
          </a:prstGeom>
          <a:noFill/>
        </p:spPr>
        <p:txBody>
          <a:bodyPr wrap="square" anchor="t" lIns="0" rIns="0" tIns="18288" bIns="18288">
            <a:spAutoFit/>
          </a:bodyPr>
          <a:lstStyle/>
          <a:p>
            <a:pPr algn="ctr">
              <a:lnSpc>
                <a:spcPct val="112000"/>
              </a:lnSpc>
              <a:spcBef>
                <a:spcPts val="0"/>
              </a:spcBef>
              <a:spcAft>
                <a:spcPts val="400"/>
              </a:spcAft>
            </a:pPr>
            <a:r>
              <a:rPr sz="1600" b="0">
                <a:solidFill>
                  <a:srgbClr val="D8E1DB"/>
                </a:solidFill>
                <a:latin typeface="Arial"/>
              </a:rPr>
              <a:t>net-atelier.com/primavera</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Net Atelier — Primavera Happy Path v2</dc:title>
  <dc:subject>Editable 16:9 event presentation</dc:subject>
  <dc:creator>Net Atelier</dc:creator>
  <cp:keywords/>
  <dc:description>Native text, tables, and editable workflow demonstrations. Product imagery is explicitly illustrative.</dc:description>
  <cp:lastModifiedBy>Steve Canny</cp:lastModifiedBy>
  <cp:revision>1</cp:revision>
  <dcterms:created xsi:type="dcterms:W3CDTF">2013-01-27T09:14:16Z</dcterms:created>
  <dcterms:modified xsi:type="dcterms:W3CDTF">2013-01-27T09:15:58Z</dcterms:modified>
  <cp:category/>
</cp:coreProperties>
</file>