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Introduce Net Atelier as the connected project system for an interior design studio. The deck follows a project from concept board through budgets and draft commercial documents.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Explain the market pain in concrete terms: separate boards, spreadsheets, supplier documents and invoices force people to reconcile the same change. Net Atelier connects the project record so the team starts the next task from current information.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Start with familiar presentation work. A project can hold multiple concept boards, including boards brought from tools the studio already uses.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Use the Product Picker browser image, not the earlier generic selection image. Available listed details arrive in the right client project and concept board.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Client project at the top, multiple concept boards beneath it, individual board budgets, and a master budget that combines them into the project system of record.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The master budget is the ultimate project-level system of record. It combines individual concept-board budgets so the studio can manage the project as one commercial whole.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Use an example such as a client changing a pendant or fabric. Current project records and draft documents reflect the change; client-sent documents require confirmation.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The missing purchase-order image is now a primary visual. Emphasize that it begins as a draft based on the current project record.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The invoice slide now uses the dedicated client billing-document composition from the downloaded S3 image set. The editable slide copy names the draft invoice and financial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Close with the QR and an invitation to use one live client project. Repeat the 14-day trial terms and accurate pricing.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9.png"/><Relationship Id="rId4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10.pn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12.pn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C67B5C"/>
                </a:solidFill>
                <a:latin typeface="Arial"/>
              </a:rPr>
              <a:t>ONE CLIENT PROJECT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6B6560"/>
                </a:solidFill>
                <a:latin typeface="Arial"/>
              </a:rPr>
              <a:t>01  /  10</a:t>
            </a:r>
          </a:p>
        </p:txBody>
      </p:sp>
      <p:sp>
        <p:nvSpPr>
          <p:cNvPr id="5" name="TITLE — Design the room.&#10;Keep the project in step.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1B3D2F"/>
                </a:solidFill>
                <a:latin typeface="Georgia"/>
              </a:rPr>
              <a:t>Design the room.
Keep the project in step.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990088"/>
            <a:ext cx="5166360" cy="8412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6B6560"/>
                </a:solidFill>
                <a:latin typeface="Arial"/>
              </a:rPr>
              <a:t>Selections, specifications, budgets, and draft documents stay connected to the same client project.</a:t>
            </a:r>
          </a:p>
        </p:txBody>
      </p:sp>
      <p:pic>
        <p:nvPicPr>
          <p:cNvPr id="7" name="Design selections" descr="Design selections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0" y="2329573"/>
            <a:ext cx="4800600" cy="27017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E2A88F"/>
                </a:solidFill>
                <a:latin typeface="Arial"/>
              </a:rPr>
              <a:t>THE COST OF DISCONNECTED WORK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02  /  10</a:t>
            </a:r>
          </a:p>
        </p:txBody>
      </p:sp>
      <p:sp>
        <p:nvSpPr>
          <p:cNvPr id="5" name="TITLE — A changed selection should not mean&#10;a night of r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FAF8F5"/>
                </a:solidFill>
                <a:latin typeface="Georgia"/>
              </a:rPr>
              <a:t>A changed selection should not mean
a night of retyping.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3557016"/>
            <a:ext cx="5212080" cy="11155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Without a shared project record, the board, budget, proposal, purchase order, and invoice can each carry a different version of the product.</a:t>
            </a:r>
          </a:p>
        </p:txBody>
      </p:sp>
      <p:pic>
        <p:nvPicPr>
          <p:cNvPr id="7" name="Connected records" descr="Connected records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2319898"/>
            <a:ext cx="4526280" cy="25473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C67B5C"/>
                </a:solidFill>
                <a:latin typeface="Arial"/>
              </a:rPr>
              <a:t>IMPORT EXISTING WORK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6B6560"/>
                </a:solidFill>
                <a:latin typeface="Arial"/>
              </a:rPr>
              <a:t>03  /  10</a:t>
            </a:r>
          </a:p>
        </p:txBody>
      </p:sp>
      <p:sp>
        <p:nvSpPr>
          <p:cNvPr id="5" name="TITLE — Keep the board.&#10;Make it part of the project.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1B3D2F"/>
                </a:solidFill>
                <a:latin typeface="Georgia"/>
              </a:rPr>
              <a:t>Keep the board.
Make it part of the project.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3557016"/>
            <a:ext cx="5230368" cy="8595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6B6560"/>
                </a:solidFill>
                <a:latin typeface="Arial"/>
              </a:rPr>
              <a:t>Import your existing PowerPoint or Canva board, then use it as the starting point for the connected project work.</a:t>
            </a:r>
          </a:p>
        </p:txBody>
      </p:sp>
      <p:pic>
        <p:nvPicPr>
          <p:cNvPr id="7" name="PowerPoint presentation import" descr="PowerPoint presentation import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0" y="2301291"/>
            <a:ext cx="4754880" cy="267604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E2A88F"/>
                </a:solidFill>
                <a:latin typeface="Arial"/>
              </a:rPr>
              <a:t>PRODUCT PICKER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04  /  10</a:t>
            </a:r>
          </a:p>
        </p:txBody>
      </p:sp>
      <p:sp>
        <p:nvSpPr>
          <p:cNvPr id="5" name="TITLE — Bring the supplier page&#10;into the concept board.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FAF8F5"/>
                </a:solidFill>
                <a:latin typeface="Georgia"/>
              </a:rPr>
              <a:t>Bring the supplier page
into the concept board.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990088"/>
            <a:ext cx="5257800" cy="11155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Use Product Picker to bring the available image, price, colour, specifications, and other listed details into a structured product card.</a:t>
            </a:r>
          </a:p>
        </p:txBody>
      </p:sp>
      <p:pic>
        <p:nvPicPr>
          <p:cNvPr id="7" name="Product Picker browser" descr="Product Picker browser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0" y="2228139"/>
            <a:ext cx="4754880" cy="267604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C67B5C"/>
                </a:solidFill>
                <a:latin typeface="Arial"/>
              </a:rPr>
              <a:t>CONCEPT BOARDS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6B6560"/>
                </a:solidFill>
                <a:latin typeface="Arial"/>
              </a:rPr>
              <a:t>05  /  10</a:t>
            </a:r>
          </a:p>
        </p:txBody>
      </p:sp>
      <p:sp>
        <p:nvSpPr>
          <p:cNvPr id="5" name="TITLE — Give every room its own&#10;place to take shape.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1B3D2F"/>
                </a:solidFill>
                <a:latin typeface="Georgia"/>
              </a:rPr>
              <a:t>Give every room its own
place to take shape.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990088"/>
            <a:ext cx="5230368" cy="9875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6B6560"/>
                </a:solidFill>
                <a:latin typeface="Arial"/>
              </a:rPr>
              <a:t>Create a concept board for each room or direction, with its selections and budget kept alongside the design work.</a:t>
            </a:r>
          </a:p>
        </p:txBody>
      </p:sp>
      <p:pic>
        <p:nvPicPr>
          <p:cNvPr id="7" name="Concept board and product record" descr="Concept board and product record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6248" y="2209851"/>
            <a:ext cx="4754880" cy="26760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E2A88F"/>
                </a:solidFill>
                <a:latin typeface="Arial"/>
              </a:rPr>
              <a:t>MASTER BUDGET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06  /  10</a:t>
            </a:r>
          </a:p>
        </p:txBody>
      </p:sp>
      <p:sp>
        <p:nvSpPr>
          <p:cNvPr id="5" name="TITLE — Know where the project&#10;stands, not just each roo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FAF8F5"/>
                </a:solidFill>
                <a:latin typeface="Georgia"/>
              </a:rPr>
              <a:t>Know where the project
stands, not just each room.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3557016"/>
            <a:ext cx="5230368" cy="8778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D8E1DB"/>
                </a:solidFill>
                <a:latin typeface="Arial"/>
              </a:rPr>
              <a:t>The master budget brings the products and individual board budgets into one project-level financial view.</a:t>
            </a:r>
          </a:p>
        </p:txBody>
      </p:sp>
      <p:pic>
        <p:nvPicPr>
          <p:cNvPr id="7" name="Master budget" descr="Master budget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0" y="2200707"/>
            <a:ext cx="4754880" cy="267604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C67B5C"/>
                </a:solidFill>
                <a:latin typeface="Arial"/>
              </a:rPr>
              <a:t>WHEN A SELECTION CHANGES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6B6560"/>
                </a:solidFill>
                <a:latin typeface="Arial"/>
              </a:rPr>
              <a:t>07  /  10</a:t>
            </a:r>
          </a:p>
        </p:txBody>
      </p:sp>
      <p:sp>
        <p:nvSpPr>
          <p:cNvPr id="5" name="TITLE — Make the revision once.&#10;Carry the right detail f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1B3D2F"/>
                </a:solidFill>
                <a:latin typeface="Georgia"/>
              </a:rPr>
              <a:t>Make the revision once.
Carry the right detail forward.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3557016"/>
            <a:ext cx="5257800" cy="1005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6B6560"/>
                </a:solidFill>
                <a:latin typeface="Arial"/>
              </a:rPr>
              <a:t>The linked budget, affected draft proposal, draft purchase order, and draft invoice update from the same record.</a:t>
            </a:r>
          </a:p>
        </p:txBody>
      </p:sp>
      <p:pic>
        <p:nvPicPr>
          <p:cNvPr id="7" name="Specification change and linked drafts" descr="Specification change and linked drafts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5392" y="2263864"/>
            <a:ext cx="4709160" cy="26503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E2A88F"/>
                </a:solidFill>
                <a:latin typeface="Arial"/>
              </a:rPr>
              <a:t>DRAFT PURCHASE ORDER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08  /  10</a:t>
            </a:r>
          </a:p>
        </p:txBody>
      </p:sp>
      <p:sp>
        <p:nvSpPr>
          <p:cNvPr id="5" name="TITLE — Keep the supplier order&#10;close to the specificati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FAF8F5"/>
                </a:solidFill>
                <a:latin typeface="Georgia"/>
              </a:rPr>
              <a:t>Keep the supplier order
close to the specification.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990088"/>
            <a:ext cx="5212080" cy="11704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D8E1DB"/>
                </a:solidFill>
                <a:latin typeface="Arial"/>
              </a:rPr>
              <a:t>The draft purchase order begins with the supplier, product, specification, and commercial details already connected to the project.</a:t>
            </a:r>
          </a:p>
        </p:txBody>
      </p:sp>
      <p:pic>
        <p:nvPicPr>
          <p:cNvPr id="7" name="Purchase order document" descr="Purchase order document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88" y="2416550"/>
            <a:ext cx="4069080" cy="22900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v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C67B5C"/>
                </a:solidFill>
                <a:latin typeface="Arial"/>
              </a:rPr>
              <a:t>DRAFT INVOICE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6B6560"/>
                </a:solidFill>
                <a:latin typeface="Arial"/>
              </a:rPr>
              <a:t>09  /  10</a:t>
            </a:r>
          </a:p>
        </p:txBody>
      </p:sp>
      <p:sp>
        <p:nvSpPr>
          <p:cNvPr id="5" name="TITLE — Keep the client invoice&#10;close to the project.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1B3D2F"/>
                </a:solidFill>
                <a:latin typeface="Georgia"/>
              </a:rPr>
              <a:t>Keep the client invoice
close to the project.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990088"/>
            <a:ext cx="5285232" cy="11704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6B6560"/>
                </a:solidFill>
                <a:latin typeface="Arial"/>
              </a:rPr>
              <a:t>The draft invoice begins with the selected products and financial context already connected in the client project.</a:t>
            </a:r>
          </a:p>
        </p:txBody>
      </p:sp>
      <p:pic>
        <p:nvPicPr>
          <p:cNvPr id="7" name="Draft invoice document" descr="Draft invoice document; approved Primavera campaign visual, not a live product screen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3766" y="1783080"/>
            <a:ext cx="2739842" cy="354787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3D2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ligh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68" y="310896"/>
            <a:ext cx="1325880" cy="299017"/>
          </a:xfrm>
          <a:prstGeom prst="rect">
            <a:avLst/>
          </a:prstGeom>
        </p:spPr>
      </p:pic>
      <p:sp>
        <p:nvSpPr>
          <p:cNvPr id="3" name="Benefit line"/>
          <p:cNvSpPr txBox="1"/>
          <p:nvPr/>
        </p:nvSpPr>
        <p:spPr>
          <a:xfrm>
            <a:off x="658368" y="859536"/>
            <a:ext cx="923544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E2A88F"/>
                </a:solidFill>
                <a:latin typeface="Arial"/>
              </a:rPr>
              <a:t>PRIMAVERA OPEN HOUSE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332720" y="6291072"/>
            <a:ext cx="11887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10  /  10</a:t>
            </a:r>
          </a:p>
        </p:txBody>
      </p:sp>
      <p:sp>
        <p:nvSpPr>
          <p:cNvPr id="5" name="TITLE — See what changes when the project record&#10;keeps u"/>
          <p:cNvSpPr txBox="1"/>
          <p:nvPr>
            <p:ph type="title"/>
          </p:nvPr>
        </p:nvSpPr>
        <p:spPr>
          <a:xfrm>
            <a:off x="658368" y="1389888"/>
            <a:ext cx="5715000" cy="10789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400" b="0">
                <a:solidFill>
                  <a:srgbClr val="FAF8F5"/>
                </a:solidFill>
                <a:latin typeface="Georgia"/>
              </a:rPr>
              <a:t>See what changes when the project record
keeps up with the design.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3557016"/>
            <a:ext cx="544068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200" b="0">
                <a:solidFill>
                  <a:srgbClr val="D8E1DB"/>
                </a:solidFill>
                <a:latin typeface="Arial"/>
              </a:rPr>
              <a:t>Start your 14-day free trial. Card required. Cancel anytime.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" y="4553712"/>
            <a:ext cx="5440680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772"/>
              </a:lnSpc>
              <a:spcBef>
                <a:spcPts val="0"/>
              </a:spcBef>
              <a:spcAft>
                <a:spcPts val="0"/>
              </a:spcAft>
            </a:pPr>
            <a:r>
              <a:rPr sz="2100" b="0">
                <a:solidFill>
                  <a:srgbClr val="E2A88F"/>
                </a:solidFill>
                <a:latin typeface="Georgia"/>
              </a:rPr>
              <a:t>$49/month for one user. Each additional user is $9/month.</a:t>
            </a:r>
          </a:p>
        </p:txBody>
      </p:sp>
      <p:sp>
        <p:nvSpPr>
          <p:cNvPr id="8" name="Rectangle 7"/>
          <p:cNvSpPr/>
          <p:nvPr/>
        </p:nvSpPr>
        <p:spPr>
          <a:xfrm>
            <a:off x="7818120" y="2103120"/>
            <a:ext cx="2706624" cy="2706624"/>
          </a:xfrm>
          <a:prstGeom prst="rect">
            <a:avLst/>
          </a:prstGeom>
          <a:solidFill>
            <a:srgbClr val="FAF8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qr-sli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2258568"/>
            <a:ext cx="2395728" cy="23957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95160" y="5084064"/>
            <a:ext cx="43434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FAF8F5"/>
                </a:solidFill>
                <a:latin typeface="Georgia"/>
              </a:rPr>
              <a:t>Scan to start your trial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5160" y="5522976"/>
            <a:ext cx="4343400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000" b="0">
                <a:solidFill>
                  <a:srgbClr val="D8E1DB"/>
                </a:solidFill>
                <a:latin typeface="Arial"/>
              </a:rPr>
              <a:t>net-atelier.com/primavera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 Atelier — Primavera Happy Path</dc:title>
  <dc:subject>Accessible editable event presentation</dc:subject>
  <dc:creator>Net Atelier</dc:creator>
  <cp:keywords/>
  <dc:description>All visible explanatory copy is 20pt or larger. Approved Primavera campaign images are supporting context, not live product screens.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