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Open with the question. Invite the audience to count the places a typical specification change appears today. Position Net Atelier as the connected project record, not another board tool.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Use this as the map for the walkthrough. The six stages are deliberately simple: Find, Specify, Price, Approve, Deliver, Review. Mention that the same project record connects each step.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Demonstrate Product Picker on a supplier page. Emphasize the available listed details are captured into a usable record, reducing re-keying and image shuffling.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Show an existing board import if helpful, then create or open a Net Atelier board. The key point is that presentation materials can remain connected to structured products, budget and project details.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Frame the client view as a single clear decision surface. The approval belongs alongside the selection, so the next commercial document starts from the approved choice.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Show the draft documents created from the project. Be precise: changes update linked project records and affected draft documents; final issued documents should be reviewed through the normal workflow.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Open the financial view. Explain that planned and actual spend can be reviewed by category before the next decision. Mention that project data can also be exported to Excel.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Close with a clear invitation: scan the code to start a 14-day trial. A card is required and the trial can be cancelled anytime. Pricing is $49 per month for one user, plus $9 per additional user.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v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Diamond 2"/>
          <p:cNvSpPr/>
          <p:nvPr/>
        </p:nvSpPr>
        <p:spPr>
          <a:xfrm>
            <a:off x="11045952" y="347472"/>
            <a:ext cx="137160" cy="137160"/>
          </a:xfrm>
          <a:prstGeom prst="diamond">
            <a:avLst/>
          </a:prstGeom>
          <a:solidFill>
            <a:srgbClr val="A8BC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1109960" y="658368"/>
            <a:ext cx="10972" cy="1417320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Benefit line"/>
          <p:cNvSpPr txBox="1"/>
          <p:nvPr/>
        </p:nvSpPr>
        <p:spPr>
          <a:xfrm>
            <a:off x="658368" y="941832"/>
            <a:ext cx="58521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LESS ADMIN · MORE DESIGN TIME · BETTER PROJECT MARGINS</a:t>
            </a:r>
          </a:p>
        </p:txBody>
      </p:sp>
      <p:sp>
        <p:nvSpPr>
          <p:cNvPr id="6" name="Folio"/>
          <p:cNvSpPr txBox="1"/>
          <p:nvPr/>
        </p:nvSpPr>
        <p:spPr>
          <a:xfrm>
            <a:off x="10744200" y="6473952"/>
            <a:ext cx="786384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9A9590"/>
                </a:solidFill>
                <a:latin typeface="Arial"/>
              </a:rPr>
              <a:t>01 / 08</a:t>
            </a:r>
          </a:p>
        </p:txBody>
      </p:sp>
      <p:sp>
        <p:nvSpPr>
          <p:cNvPr id="7" name="TITLE — When a client changes a specification,&#10;how many "/>
          <p:cNvSpPr txBox="1"/>
          <p:nvPr>
            <p:ph type="title"/>
          </p:nvPr>
        </p:nvSpPr>
        <p:spPr>
          <a:xfrm>
            <a:off x="658368" y="1408176"/>
            <a:ext cx="8412480" cy="1143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800" b="0">
                <a:solidFill>
                  <a:srgbClr val="1B3D2F"/>
                </a:solidFill>
                <a:latin typeface="Georgia"/>
              </a:rPr>
              <a:t>When a client changes a specification,
how many documents do you fix by hand?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3063240"/>
            <a:ext cx="7406640" cy="7680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80" b="0">
                <a:solidFill>
                  <a:srgbClr val="C67B5C"/>
                </a:solidFill>
                <a:latin typeface="Georgia"/>
              </a:rPr>
              <a:t>Net Atelier keeps the project specification, budget, and draft documents connected. Change the specification once; the budget and draft proposal, supplier order, and invoice reflect the change.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58368" y="4736592"/>
            <a:ext cx="6309360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58368" y="4919472"/>
            <a:ext cx="64008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180" b="0">
                <a:solidFill>
                  <a:srgbClr val="6B6560"/>
                </a:solidFill>
                <a:latin typeface="Arial"/>
              </a:rPr>
              <a:t>Fewer stale prices. Fewer wrong-item errors. Less admin—and more time to design.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v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941832"/>
            <a:ext cx="58521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ONE PRODUCT · ONE SOURCE OF TRUTH</a:t>
            </a:r>
          </a:p>
        </p:txBody>
      </p:sp>
      <p:sp>
        <p:nvSpPr>
          <p:cNvPr id="4" name="Folio"/>
          <p:cNvSpPr txBox="1"/>
          <p:nvPr/>
        </p:nvSpPr>
        <p:spPr>
          <a:xfrm>
            <a:off x="10744200" y="6473952"/>
            <a:ext cx="786384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9A9590"/>
                </a:solidFill>
                <a:latin typeface="Arial"/>
              </a:rPr>
              <a:t>02 / 08</a:t>
            </a:r>
          </a:p>
        </p:txBody>
      </p:sp>
      <p:sp>
        <p:nvSpPr>
          <p:cNvPr id="5" name="TITLE — From product discovery to invoice,&#10;one connected"/>
          <p:cNvSpPr txBox="1"/>
          <p:nvPr>
            <p:ph type="title"/>
          </p:nvPr>
        </p:nvSpPr>
        <p:spPr>
          <a:xfrm>
            <a:off x="658368" y="1353312"/>
            <a:ext cx="7955279" cy="777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700" b="0">
                <a:solidFill>
                  <a:srgbClr val="1B3D2F"/>
                </a:solidFill>
                <a:latin typeface="Georgia"/>
              </a:rPr>
              <a:t>From product discovery to invoice,
one connected project.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267712"/>
            <a:ext cx="8321040" cy="6583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20" b="0">
                <a:solidFill>
                  <a:srgbClr val="6B6560"/>
                </a:solidFill>
                <a:latin typeface="Arial"/>
              </a:rPr>
              <a:t>Save a product once. It stays linked to the client board, budget, proposal, supplier order, and invoice drafts, so every stage starts with current product information.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3776472"/>
            <a:ext cx="10863072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68096" y="3977639"/>
            <a:ext cx="1188720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" y="4169663"/>
            <a:ext cx="137160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500" b="0">
                <a:solidFill>
                  <a:srgbClr val="1B3D2F"/>
                </a:solidFill>
                <a:latin typeface="Georgia"/>
              </a:rPr>
              <a:t>Find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8096" y="4407408"/>
            <a:ext cx="1517904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10" b="0">
                <a:solidFill>
                  <a:srgbClr val="6B6560"/>
                </a:solidFill>
                <a:latin typeface="Arial"/>
              </a:rPr>
              <a:t>Save product and
supplier details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468880" y="3776472"/>
            <a:ext cx="10972" cy="795528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2578608" y="3977639"/>
            <a:ext cx="1188720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02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78608" y="4169663"/>
            <a:ext cx="137160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500" b="0">
                <a:solidFill>
                  <a:srgbClr val="1B3D2F"/>
                </a:solidFill>
                <a:latin typeface="Georgia"/>
              </a:rPr>
              <a:t>Present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78608" y="4407408"/>
            <a:ext cx="1517904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10" b="0">
                <a:solidFill>
                  <a:srgbClr val="6B6560"/>
                </a:solidFill>
                <a:latin typeface="Arial"/>
              </a:rPr>
              <a:t>Show it on the
client board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79392" y="3776472"/>
            <a:ext cx="10972" cy="795528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4389120" y="3977639"/>
            <a:ext cx="1188720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03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89120" y="4169663"/>
            <a:ext cx="137160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500" b="0">
                <a:solidFill>
                  <a:srgbClr val="1B3D2F"/>
                </a:solidFill>
                <a:latin typeface="Georgia"/>
              </a:rPr>
              <a:t>Budget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389120" y="4407408"/>
            <a:ext cx="1517904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10" b="0">
                <a:solidFill>
                  <a:srgbClr val="6B6560"/>
                </a:solidFill>
                <a:latin typeface="Arial"/>
              </a:rPr>
              <a:t>Add its cost to the
project budget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089903" y="3776472"/>
            <a:ext cx="10972" cy="795528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199631" y="3977639"/>
            <a:ext cx="1188720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04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99631" y="4169663"/>
            <a:ext cx="137160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500" b="0">
                <a:solidFill>
                  <a:srgbClr val="1B3D2F"/>
                </a:solidFill>
                <a:latin typeface="Georgia"/>
              </a:rPr>
              <a:t>Propose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99631" y="4407408"/>
            <a:ext cx="1517904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10" b="0">
                <a:solidFill>
                  <a:srgbClr val="6B6560"/>
                </a:solidFill>
                <a:latin typeface="Arial"/>
              </a:rPr>
              <a:t>Send products and
prices for review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900416" y="3776472"/>
            <a:ext cx="10972" cy="795528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010144" y="3977639"/>
            <a:ext cx="1188720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05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010144" y="4169663"/>
            <a:ext cx="137160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500" b="0">
                <a:solidFill>
                  <a:srgbClr val="1B3D2F"/>
                </a:solidFill>
                <a:latin typeface="Georgia"/>
              </a:rPr>
              <a:t>Order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010144" y="4407408"/>
            <a:ext cx="1517904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10" b="0">
                <a:solidFill>
                  <a:srgbClr val="6B6560"/>
                </a:solidFill>
                <a:latin typeface="Arial"/>
              </a:rPr>
              <a:t>Prepare the supplier
order</a:t>
            </a:r>
          </a:p>
        </p:txBody>
      </p:sp>
      <p:sp>
        <p:nvSpPr>
          <p:cNvPr id="27" name="Rectangle 26"/>
          <p:cNvSpPr/>
          <p:nvPr/>
        </p:nvSpPr>
        <p:spPr>
          <a:xfrm>
            <a:off x="9710928" y="3776472"/>
            <a:ext cx="10972" cy="795528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9820656" y="3977639"/>
            <a:ext cx="1188720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06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820656" y="4169663"/>
            <a:ext cx="137160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500" b="0">
                <a:solidFill>
                  <a:srgbClr val="1B3D2F"/>
                </a:solidFill>
                <a:latin typeface="Georgia"/>
              </a:rPr>
              <a:t>Invoice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820656" y="4407408"/>
            <a:ext cx="1517904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10" b="0">
                <a:solidFill>
                  <a:srgbClr val="6B6560"/>
                </a:solidFill>
                <a:latin typeface="Arial"/>
              </a:rPr>
              <a:t>Prepare the client
invoice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58368" y="4690872"/>
            <a:ext cx="10863072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B3D2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gh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941832"/>
            <a:ext cx="58521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SOURCE FASTER · STOP RETYPING</a:t>
            </a:r>
          </a:p>
        </p:txBody>
      </p:sp>
      <p:sp>
        <p:nvSpPr>
          <p:cNvPr id="4" name="Folio"/>
          <p:cNvSpPr txBox="1"/>
          <p:nvPr/>
        </p:nvSpPr>
        <p:spPr>
          <a:xfrm>
            <a:off x="10744200" y="6473952"/>
            <a:ext cx="786384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B8C6BE"/>
                </a:solidFill>
                <a:latin typeface="Arial"/>
              </a:rPr>
              <a:t>03 / 08</a:t>
            </a:r>
          </a:p>
        </p:txBody>
      </p:sp>
      <p:sp>
        <p:nvSpPr>
          <p:cNvPr id="5" name="TITLE — From a supplier website to your board,&#10;budget, a"/>
          <p:cNvSpPr txBox="1"/>
          <p:nvPr>
            <p:ph type="title"/>
          </p:nvPr>
        </p:nvSpPr>
        <p:spPr>
          <a:xfrm>
            <a:off x="658368" y="1417320"/>
            <a:ext cx="5943600" cy="777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550" b="0">
                <a:solidFill>
                  <a:srgbClr val="FAF8F5"/>
                </a:solidFill>
                <a:latin typeface="Georgia"/>
              </a:rPr>
              <a:t>From a supplier website to your board,
budget, and documents.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514600"/>
            <a:ext cx="5394960" cy="7498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00" b="0">
                <a:solidFill>
                  <a:srgbClr val="D8E1DB"/>
                </a:solidFill>
                <a:latin typeface="Arial"/>
              </a:rPr>
              <a:t>See a product on a supplier or other website? Use the AI Product Picker to send it straight to your Net Atelier project board, with its image and available product details.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368" y="3493008"/>
            <a:ext cx="539496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150" b="0">
                <a:solidFill>
                  <a:srgbClr val="E2A88F"/>
                </a:solidFill>
                <a:latin typeface="Georgia"/>
              </a:rPr>
              <a:t>That product populates the project budget. The same current details then feed the proposal, supplier order, and invoice drafts.</a:t>
            </a:r>
          </a:p>
        </p:txBody>
      </p:sp>
      <p:sp>
        <p:nvSpPr>
          <p:cNvPr id="8" name="Rectangle 7"/>
          <p:cNvSpPr/>
          <p:nvPr/>
        </p:nvSpPr>
        <p:spPr>
          <a:xfrm>
            <a:off x="7059168" y="1664208"/>
            <a:ext cx="3730752" cy="2240280"/>
          </a:xfrm>
          <a:prstGeom prst="rect">
            <a:avLst/>
          </a:prstGeom>
          <a:solidFill>
            <a:srgbClr val="FFFFFF"/>
          </a:solidFill>
          <a:ln w="9525">
            <a:solidFill>
              <a:srgbClr val="DED9D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296912" y="1901952"/>
            <a:ext cx="320040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WHAT IS SAVED FROM THE SUPPLIER WEBPAGE</a:t>
            </a:r>
          </a:p>
        </p:txBody>
      </p:sp>
      <p:sp>
        <p:nvSpPr>
          <p:cNvPr id="10" name="Diamond 9"/>
          <p:cNvSpPr/>
          <p:nvPr/>
        </p:nvSpPr>
        <p:spPr>
          <a:xfrm>
            <a:off x="7296912" y="2331720"/>
            <a:ext cx="100584" cy="100584"/>
          </a:xfrm>
          <a:prstGeom prst="diamond">
            <a:avLst/>
          </a:prstGeom>
          <a:solidFill>
            <a:srgbClr val="F2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571231" y="2267712"/>
            <a:ext cx="26517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00" b="0">
                <a:solidFill>
                  <a:srgbClr val="1B3D2F"/>
                </a:solidFill>
                <a:latin typeface="Georgia"/>
              </a:rPr>
              <a:t>Product image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71231" y="2468880"/>
            <a:ext cx="269748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6B6560"/>
                </a:solidFill>
                <a:latin typeface="Arial"/>
              </a:rPr>
              <a:t>The image shown on the supplier webpage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296912" y="2715768"/>
            <a:ext cx="3182112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Diamond 13"/>
          <p:cNvSpPr/>
          <p:nvPr/>
        </p:nvSpPr>
        <p:spPr>
          <a:xfrm>
            <a:off x="7296912" y="2825496"/>
            <a:ext cx="100584" cy="100584"/>
          </a:xfrm>
          <a:prstGeom prst="diamond">
            <a:avLst/>
          </a:prstGeom>
          <a:solidFill>
            <a:srgbClr val="F2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571231" y="2761488"/>
            <a:ext cx="26517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00" b="0">
                <a:solidFill>
                  <a:srgbClr val="1B3D2F"/>
                </a:solidFill>
                <a:latin typeface="Georgia"/>
              </a:rPr>
              <a:t>Product details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71231" y="2962656"/>
            <a:ext cx="269748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6B6560"/>
                </a:solidFill>
                <a:latin typeface="Arial"/>
              </a:rPr>
              <a:t>Price, colour, and other available information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296912" y="3209544"/>
            <a:ext cx="3182112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Diamond 17"/>
          <p:cNvSpPr/>
          <p:nvPr/>
        </p:nvSpPr>
        <p:spPr>
          <a:xfrm>
            <a:off x="7296912" y="3319272"/>
            <a:ext cx="100584" cy="100584"/>
          </a:xfrm>
          <a:prstGeom prst="diamond">
            <a:avLst/>
          </a:prstGeom>
          <a:solidFill>
            <a:srgbClr val="F2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571231" y="3255264"/>
            <a:ext cx="26517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00" b="0">
                <a:solidFill>
                  <a:srgbClr val="1B3D2F"/>
                </a:solidFill>
                <a:latin typeface="Georgia"/>
              </a:rPr>
              <a:t>Ready to use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571231" y="3456432"/>
            <a:ext cx="269748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6B6560"/>
                </a:solidFill>
                <a:latin typeface="Arial"/>
              </a:rPr>
              <a:t>Add the saved product to the board and budget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059168" y="4242816"/>
            <a:ext cx="3730752" cy="10972"/>
          </a:xfrm>
          <a:prstGeom prst="rect">
            <a:avLst/>
          </a:prstGeom>
          <a:solidFill>
            <a:srgbClr val="59706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059168" y="4453128"/>
            <a:ext cx="3730752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080" b="0">
                <a:solidFill>
                  <a:srgbClr val="D8E1DB"/>
                </a:solidFill>
                <a:latin typeface="Georgia"/>
              </a:rPr>
              <a:t>One product flows into the board, budget, and draft documents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v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941832"/>
            <a:ext cx="58521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PRESENT CLEARLY · BUDGET ACCURATELY</a:t>
            </a:r>
          </a:p>
        </p:txBody>
      </p:sp>
      <p:sp>
        <p:nvSpPr>
          <p:cNvPr id="4" name="Folio"/>
          <p:cNvSpPr txBox="1"/>
          <p:nvPr/>
        </p:nvSpPr>
        <p:spPr>
          <a:xfrm>
            <a:off x="10744200" y="6473952"/>
            <a:ext cx="786384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9A9590"/>
                </a:solidFill>
                <a:latin typeface="Arial"/>
              </a:rPr>
              <a:t>04 / 08</a:t>
            </a:r>
          </a:p>
        </p:txBody>
      </p:sp>
      <p:sp>
        <p:nvSpPr>
          <p:cNvPr id="5" name="TITLE — Make the client board part of the&#10;working projec"/>
          <p:cNvSpPr txBox="1"/>
          <p:nvPr>
            <p:ph type="title"/>
          </p:nvPr>
        </p:nvSpPr>
        <p:spPr>
          <a:xfrm>
            <a:off x="658368" y="1417320"/>
            <a:ext cx="5669280" cy="777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700" b="0">
                <a:solidFill>
                  <a:srgbClr val="1B3D2F"/>
                </a:solidFill>
                <a:latin typeface="Georgia"/>
              </a:rPr>
              <a:t>Make the client board part of the
working project.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487168"/>
            <a:ext cx="5394960" cy="8412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10" b="0">
                <a:solidFill>
                  <a:srgbClr val="6B6560"/>
                </a:solidFill>
                <a:latin typeface="Arial"/>
              </a:rPr>
              <a:t>Put saved products on the client board. Each product carries its supplier details and planned cost, so the board is not just a set of images—it is connected to the project budget.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368" y="3749039"/>
            <a:ext cx="5349240" cy="594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110" b="0">
                <a:solidFill>
                  <a:srgbClr val="1B3D2F"/>
                </a:solidFill>
                <a:latin typeface="Arial"/>
              </a:rPr>
              <a:t>Already have a board in PowerPoint or Canva? Bring it in, then connect the products you want to manage in the project.</a:t>
            </a:r>
          </a:p>
        </p:txBody>
      </p:sp>
      <p:sp>
        <p:nvSpPr>
          <p:cNvPr id="8" name="Rectangle 7"/>
          <p:cNvSpPr/>
          <p:nvPr/>
        </p:nvSpPr>
        <p:spPr>
          <a:xfrm>
            <a:off x="7059168" y="1847088"/>
            <a:ext cx="3730752" cy="2157984"/>
          </a:xfrm>
          <a:prstGeom prst="rect">
            <a:avLst/>
          </a:prstGeom>
          <a:solidFill>
            <a:srgbClr val="FFFFFF"/>
          </a:solidFill>
          <a:ln w="9525">
            <a:solidFill>
              <a:srgbClr val="DED9D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7296912" y="2093976"/>
            <a:ext cx="1435608" cy="621792"/>
          </a:xfrm>
          <a:prstGeom prst="rect">
            <a:avLst/>
          </a:prstGeom>
          <a:solidFill>
            <a:srgbClr val="F0ED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434072" y="2459736"/>
            <a:ext cx="10515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1B3D2F"/>
                </a:solidFill>
                <a:latin typeface="Georgia"/>
              </a:rPr>
              <a:t>Seating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887968" y="2093976"/>
            <a:ext cx="1435608" cy="621792"/>
          </a:xfrm>
          <a:prstGeom prst="rect">
            <a:avLst/>
          </a:prstGeom>
          <a:solidFill>
            <a:srgbClr val="EAE7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025128" y="2459736"/>
            <a:ext cx="10515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1B3D2F"/>
                </a:solidFill>
                <a:latin typeface="Georgia"/>
              </a:rPr>
              <a:t>Textile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296912" y="2862072"/>
            <a:ext cx="1435608" cy="621792"/>
          </a:xfrm>
          <a:prstGeom prst="rect">
            <a:avLst/>
          </a:prstGeom>
          <a:solidFill>
            <a:srgbClr val="EAE7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434072" y="3227832"/>
            <a:ext cx="10515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1B3D2F"/>
                </a:solidFill>
                <a:latin typeface="Georgia"/>
              </a:rPr>
              <a:t>Lighting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887968" y="2862072"/>
            <a:ext cx="1435608" cy="621792"/>
          </a:xfrm>
          <a:prstGeom prst="rect">
            <a:avLst/>
          </a:prstGeom>
          <a:solidFill>
            <a:srgbClr val="F0ED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025128" y="3227832"/>
            <a:ext cx="10515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1B3D2F"/>
                </a:solidFill>
                <a:latin typeface="Georgia"/>
              </a:rPr>
              <a:t>Finish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059168" y="4279392"/>
            <a:ext cx="3730752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090" b="0">
                <a:solidFill>
                  <a:srgbClr val="6B6560"/>
                </a:solidFill>
                <a:latin typeface="Georgia"/>
              </a:rPr>
              <a:t>Present choices clearly. Keep the related product and budget details with them.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v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941832"/>
            <a:ext cx="58521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CLEAR CLIENT CHOICES · LESS EMAIL BACK-AND-FORTH</a:t>
            </a:r>
          </a:p>
        </p:txBody>
      </p:sp>
      <p:sp>
        <p:nvSpPr>
          <p:cNvPr id="4" name="Folio"/>
          <p:cNvSpPr txBox="1"/>
          <p:nvPr/>
        </p:nvSpPr>
        <p:spPr>
          <a:xfrm>
            <a:off x="10744200" y="6473952"/>
            <a:ext cx="786384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9A9590"/>
                </a:solidFill>
                <a:latin typeface="Arial"/>
              </a:rPr>
              <a:t>05 / 08</a:t>
            </a:r>
          </a:p>
        </p:txBody>
      </p:sp>
      <p:sp>
        <p:nvSpPr>
          <p:cNvPr id="5" name="TITLE — Send a proposal the client can&#10;review and respon"/>
          <p:cNvSpPr txBox="1"/>
          <p:nvPr>
            <p:ph type="title"/>
          </p:nvPr>
        </p:nvSpPr>
        <p:spPr>
          <a:xfrm>
            <a:off x="658368" y="1417320"/>
            <a:ext cx="5760720" cy="777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700" b="0">
                <a:solidFill>
                  <a:srgbClr val="1B3D2F"/>
                </a:solidFill>
                <a:latin typeface="Georgia"/>
              </a:rPr>
              <a:t>Send a proposal the client can
review and respond to.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514600"/>
            <a:ext cx="5349240" cy="7498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10" b="0">
                <a:solidFill>
                  <a:srgbClr val="6B6560"/>
                </a:solidFill>
                <a:latin typeface="Arial"/>
              </a:rPr>
              <a:t>Create the proposal from the products and planned costs already in the project. The client sees the selected products and prices together, rather than across separate emails and lists.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368" y="3675887"/>
            <a:ext cx="5257800" cy="4389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140" b="0">
                <a:solidFill>
                  <a:srgbClr val="1B3D2F"/>
                </a:solidFill>
                <a:latin typeface="Georgia"/>
              </a:rPr>
              <a:t>If the client asks to change a product, update it once, then review the revised draft before you send it.</a:t>
            </a:r>
          </a:p>
        </p:txBody>
      </p:sp>
      <p:sp>
        <p:nvSpPr>
          <p:cNvPr id="8" name="Rectangle 7"/>
          <p:cNvSpPr/>
          <p:nvPr/>
        </p:nvSpPr>
        <p:spPr>
          <a:xfrm>
            <a:off x="7059168" y="1847088"/>
            <a:ext cx="3730752" cy="2240280"/>
          </a:xfrm>
          <a:prstGeom prst="rect">
            <a:avLst/>
          </a:prstGeom>
          <a:solidFill>
            <a:srgbClr val="FFFFFF"/>
          </a:solidFill>
          <a:ln w="9525">
            <a:solidFill>
              <a:srgbClr val="DED9D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296912" y="2084831"/>
            <a:ext cx="2514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1B3D2F"/>
                </a:solidFill>
                <a:latin typeface="Georgia"/>
              </a:rPr>
              <a:t>Living room proposal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27464" y="2112264"/>
            <a:ext cx="1106424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CLIENT REVIEW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296912" y="2496312"/>
            <a:ext cx="3218688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296912" y="2642616"/>
            <a:ext cx="1828800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60" b="1">
                <a:solidFill>
                  <a:srgbClr val="1B3D2F"/>
                </a:solidFill>
                <a:latin typeface="Arial"/>
              </a:rPr>
              <a:t>Sofa specification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72600" y="2642616"/>
            <a:ext cx="1115568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19" b="0">
                <a:solidFill>
                  <a:srgbClr val="1B3D2F"/>
                </a:solidFill>
                <a:latin typeface="Arial"/>
              </a:rPr>
              <a:t>Proposed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296912" y="2944368"/>
            <a:ext cx="3218688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296912" y="3090672"/>
            <a:ext cx="1828800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60" b="1">
                <a:solidFill>
                  <a:srgbClr val="1B3D2F"/>
                </a:solidFill>
                <a:latin typeface="Arial"/>
              </a:rPr>
              <a:t>Side-table specification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372600" y="3090672"/>
            <a:ext cx="1115568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19" b="0">
                <a:solidFill>
                  <a:srgbClr val="1B3D2F"/>
                </a:solidFill>
                <a:latin typeface="Arial"/>
              </a:rPr>
              <a:t>Proposed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296912" y="3392424"/>
            <a:ext cx="3218688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296912" y="3538728"/>
            <a:ext cx="1828800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60" b="1">
                <a:solidFill>
                  <a:srgbClr val="1B3D2F"/>
                </a:solidFill>
                <a:latin typeface="Arial"/>
              </a:rPr>
              <a:t>Pendant specification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72600" y="3538728"/>
            <a:ext cx="1115568" cy="137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19" b="0">
                <a:solidFill>
                  <a:srgbClr val="1B3D2F"/>
                </a:solidFill>
                <a:latin typeface="Arial"/>
              </a:rPr>
              <a:t>Proposed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B3D2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gh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941832"/>
            <a:ext cx="58521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ONE CHANGE · FEWER COSTLY ERRORS</a:t>
            </a:r>
          </a:p>
        </p:txBody>
      </p:sp>
      <p:sp>
        <p:nvSpPr>
          <p:cNvPr id="4" name="Folio"/>
          <p:cNvSpPr txBox="1"/>
          <p:nvPr/>
        </p:nvSpPr>
        <p:spPr>
          <a:xfrm>
            <a:off x="10744200" y="6473952"/>
            <a:ext cx="786384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B8C6BE"/>
                </a:solidFill>
                <a:latin typeface="Arial"/>
              </a:rPr>
              <a:t>06 / 08</a:t>
            </a:r>
          </a:p>
        </p:txBody>
      </p:sp>
      <p:sp>
        <p:nvSpPr>
          <p:cNvPr id="5" name="TITLE — Make one change—not four&#10;separate corrections."/>
          <p:cNvSpPr txBox="1"/>
          <p:nvPr>
            <p:ph type="title"/>
          </p:nvPr>
        </p:nvSpPr>
        <p:spPr>
          <a:xfrm>
            <a:off x="658368" y="1417320"/>
            <a:ext cx="7406640" cy="777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600" b="0">
                <a:solidFill>
                  <a:srgbClr val="FAF8F5"/>
                </a:solidFill>
                <a:latin typeface="Georgia"/>
              </a:rPr>
              <a:t>Make one change—not four
separate corrections.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487168"/>
            <a:ext cx="75438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00" b="0">
                <a:solidFill>
                  <a:srgbClr val="D8E1DB"/>
                </a:solidFill>
                <a:latin typeface="Arial"/>
              </a:rPr>
              <a:t>When a client changes a specification, update it once in Net Atelier. The budget and linked draft proposal, supplier order, and invoice use the revised details.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3429000"/>
            <a:ext cx="2505456" cy="1033271"/>
          </a:xfrm>
          <a:prstGeom prst="rect">
            <a:avLst/>
          </a:prstGeom>
          <a:solidFill>
            <a:srgbClr val="1B3D2F"/>
          </a:solidFill>
          <a:ln w="9525">
            <a:solidFill>
              <a:srgbClr val="5970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Diamond 7"/>
          <p:cNvSpPr/>
          <p:nvPr/>
        </p:nvSpPr>
        <p:spPr>
          <a:xfrm>
            <a:off x="822959" y="3648456"/>
            <a:ext cx="109728" cy="109728"/>
          </a:xfrm>
          <a:prstGeom prst="diamond">
            <a:avLst/>
          </a:prstGeom>
          <a:solidFill>
            <a:srgbClr val="C67B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42415" y="3584448"/>
            <a:ext cx="199339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00" b="0">
                <a:solidFill>
                  <a:srgbClr val="FAF8F5"/>
                </a:solidFill>
                <a:latin typeface="Georgia"/>
              </a:rPr>
              <a:t>Proposal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2415" y="3867912"/>
            <a:ext cx="1993392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D8E1DB"/>
                </a:solidFill>
                <a:latin typeface="Arial"/>
              </a:rPr>
              <a:t>Products, prices, and choices for the client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856" y="3429000"/>
            <a:ext cx="2505456" cy="1033271"/>
          </a:xfrm>
          <a:prstGeom prst="rect">
            <a:avLst/>
          </a:prstGeom>
          <a:solidFill>
            <a:srgbClr val="1B3D2F"/>
          </a:solidFill>
          <a:ln w="9525">
            <a:solidFill>
              <a:srgbClr val="5970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Diamond 11"/>
          <p:cNvSpPr/>
          <p:nvPr/>
        </p:nvSpPr>
        <p:spPr>
          <a:xfrm>
            <a:off x="3584448" y="3648456"/>
            <a:ext cx="109728" cy="109728"/>
          </a:xfrm>
          <a:prstGeom prst="diamond">
            <a:avLst/>
          </a:prstGeom>
          <a:solidFill>
            <a:srgbClr val="C67B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3803904" y="3584448"/>
            <a:ext cx="199339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00" b="0">
                <a:solidFill>
                  <a:srgbClr val="FAF8F5"/>
                </a:solidFill>
                <a:latin typeface="Georgia"/>
              </a:rPr>
              <a:t>Specification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03904" y="3867912"/>
            <a:ext cx="1993392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D8E1DB"/>
                </a:solidFill>
                <a:latin typeface="Arial"/>
              </a:rPr>
              <a:t>Product details your team works from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181344" y="3429000"/>
            <a:ext cx="2505456" cy="1033271"/>
          </a:xfrm>
          <a:prstGeom prst="rect">
            <a:avLst/>
          </a:prstGeom>
          <a:solidFill>
            <a:srgbClr val="1B3D2F"/>
          </a:solidFill>
          <a:ln w="9525">
            <a:solidFill>
              <a:srgbClr val="5970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Diamond 15"/>
          <p:cNvSpPr/>
          <p:nvPr/>
        </p:nvSpPr>
        <p:spPr>
          <a:xfrm>
            <a:off x="6345936" y="3648456"/>
            <a:ext cx="109728" cy="109728"/>
          </a:xfrm>
          <a:prstGeom prst="diamond">
            <a:avLst/>
          </a:prstGeom>
          <a:solidFill>
            <a:srgbClr val="C67B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565392" y="3584448"/>
            <a:ext cx="199339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00" b="0">
                <a:solidFill>
                  <a:srgbClr val="FAF8F5"/>
                </a:solidFill>
                <a:latin typeface="Georgia"/>
              </a:rPr>
              <a:t>Purchase order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65392" y="3867912"/>
            <a:ext cx="1993392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D8E1DB"/>
                </a:solidFill>
                <a:latin typeface="Arial"/>
              </a:rPr>
              <a:t>Products and details for the supplier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942832" y="3429000"/>
            <a:ext cx="2505456" cy="1033271"/>
          </a:xfrm>
          <a:prstGeom prst="rect">
            <a:avLst/>
          </a:prstGeom>
          <a:solidFill>
            <a:srgbClr val="1B3D2F"/>
          </a:solidFill>
          <a:ln w="9525">
            <a:solidFill>
              <a:srgbClr val="5970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Diamond 19"/>
          <p:cNvSpPr/>
          <p:nvPr/>
        </p:nvSpPr>
        <p:spPr>
          <a:xfrm>
            <a:off x="9107424" y="3648456"/>
            <a:ext cx="109728" cy="109728"/>
          </a:xfrm>
          <a:prstGeom prst="diamond">
            <a:avLst/>
          </a:prstGeom>
          <a:solidFill>
            <a:srgbClr val="C67B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326880" y="3584448"/>
            <a:ext cx="199339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00" b="0">
                <a:solidFill>
                  <a:srgbClr val="FAF8F5"/>
                </a:solidFill>
                <a:latin typeface="Georgia"/>
              </a:rPr>
              <a:t>Invoice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326880" y="3867912"/>
            <a:ext cx="1993392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D8E1DB"/>
                </a:solidFill>
                <a:latin typeface="Arial"/>
              </a:rPr>
              <a:t>The amount you charge the client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58368" y="4892040"/>
            <a:ext cx="5321808" cy="10972"/>
          </a:xfrm>
          <a:prstGeom prst="rect">
            <a:avLst/>
          </a:prstGeom>
          <a:solidFill>
            <a:srgbClr val="59706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190488" y="4892040"/>
            <a:ext cx="5330952" cy="10972"/>
          </a:xfrm>
          <a:prstGeom prst="rect">
            <a:avLst/>
          </a:prstGeom>
          <a:solidFill>
            <a:srgbClr val="59706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58368" y="5102352"/>
            <a:ext cx="5321808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80" b="0">
                <a:solidFill>
                  <a:srgbClr val="FAF8F5"/>
                </a:solidFill>
                <a:latin typeface="Arial"/>
              </a:rPr>
              <a:t>1. Update the changed specification in Net Atelier →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90488" y="5020056"/>
            <a:ext cx="5330952" cy="52120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80" b="0">
                <a:solidFill>
                  <a:srgbClr val="FAF8F5"/>
                </a:solidFill>
                <a:latin typeface="Arial"/>
              </a:rPr>
              <a:t>2. Check the revised budget, then review the updated draft before you send it.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v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941832"/>
            <a:ext cx="58521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CATCH OVERSPEND EARLY · PROTECT PROJECT MARGIN</a:t>
            </a:r>
          </a:p>
        </p:txBody>
      </p:sp>
      <p:sp>
        <p:nvSpPr>
          <p:cNvPr id="4" name="Folio"/>
          <p:cNvSpPr txBox="1"/>
          <p:nvPr/>
        </p:nvSpPr>
        <p:spPr>
          <a:xfrm>
            <a:off x="10744200" y="6473952"/>
            <a:ext cx="786384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9A9590"/>
                </a:solidFill>
                <a:latin typeface="Arial"/>
              </a:rPr>
              <a:t>07 / 08</a:t>
            </a:r>
          </a:p>
        </p:txBody>
      </p:sp>
      <p:sp>
        <p:nvSpPr>
          <p:cNvPr id="5" name="TITLE — Protect the project margin before you&#10;place the "/>
          <p:cNvSpPr txBox="1"/>
          <p:nvPr>
            <p:ph type="title"/>
          </p:nvPr>
        </p:nvSpPr>
        <p:spPr>
          <a:xfrm>
            <a:off x="658368" y="1417320"/>
            <a:ext cx="7406640" cy="777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800" b="0">
                <a:solidFill>
                  <a:srgbClr val="1B3D2F"/>
                </a:solidFill>
                <a:latin typeface="Georgia"/>
              </a:rPr>
              <a:t>Protect the project margin before you
place the next supplier order.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1051560" y="2971800"/>
            <a:ext cx="3840480" cy="1600200"/>
          </a:xfrm>
          <a:prstGeom prst="rect">
            <a:avLst/>
          </a:prstGeom>
          <a:solidFill>
            <a:srgbClr val="FFFFFF"/>
          </a:solidFill>
          <a:ln w="9525">
            <a:solidFill>
              <a:srgbClr val="DED9D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252728" y="3136392"/>
            <a:ext cx="91440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CATEGORY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08960" y="3136392"/>
            <a:ext cx="91440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PLANNED COST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50791" y="3136392"/>
            <a:ext cx="91440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AMOUNT SPENT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16151" y="3447288"/>
            <a:ext cx="3511296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252728" y="3557016"/>
            <a:ext cx="164592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19" b="1">
                <a:solidFill>
                  <a:srgbClr val="1B3D2F"/>
                </a:solidFill>
                <a:latin typeface="Arial"/>
              </a:rPr>
              <a:t>Furniture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08960" y="3557016"/>
            <a:ext cx="68580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50" b="0">
                <a:solidFill>
                  <a:srgbClr val="6B6560"/>
                </a:solidFill>
                <a:latin typeface="Arial"/>
              </a:rPr>
              <a:t>Planned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50791" y="3557016"/>
            <a:ext cx="68580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50" b="0">
                <a:solidFill>
                  <a:srgbClr val="6B6560"/>
                </a:solidFill>
                <a:latin typeface="Arial"/>
              </a:rPr>
              <a:t>Spent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16151" y="3794760"/>
            <a:ext cx="3511296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252728" y="3904488"/>
            <a:ext cx="164592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19" b="1">
                <a:solidFill>
                  <a:srgbClr val="1B3D2F"/>
                </a:solidFill>
                <a:latin typeface="Arial"/>
              </a:rPr>
              <a:t>Lighting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08960" y="3904488"/>
            <a:ext cx="68580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50" b="0">
                <a:solidFill>
                  <a:srgbClr val="6B6560"/>
                </a:solidFill>
                <a:latin typeface="Arial"/>
              </a:rPr>
              <a:t>Planned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50791" y="3904488"/>
            <a:ext cx="68580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50" b="0">
                <a:solidFill>
                  <a:srgbClr val="6B6560"/>
                </a:solidFill>
                <a:latin typeface="Arial"/>
              </a:rPr>
              <a:t>Spent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216151" y="4142232"/>
            <a:ext cx="3511296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252728" y="4251960"/>
            <a:ext cx="164592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19" b="1">
                <a:solidFill>
                  <a:srgbClr val="1B3D2F"/>
                </a:solidFill>
                <a:latin typeface="Arial"/>
              </a:rPr>
              <a:t>Textiles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08960" y="4251960"/>
            <a:ext cx="68580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50" b="0">
                <a:solidFill>
                  <a:srgbClr val="6B6560"/>
                </a:solidFill>
                <a:latin typeface="Arial"/>
              </a:rPr>
              <a:t>Planned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50791" y="4251960"/>
            <a:ext cx="685800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50" b="0">
                <a:solidFill>
                  <a:srgbClr val="6B6560"/>
                </a:solidFill>
                <a:latin typeface="Arial"/>
              </a:rPr>
              <a:t>Spent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97880" y="3017520"/>
            <a:ext cx="4389120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80" b="0">
                <a:solidFill>
                  <a:srgbClr val="1B3D2F"/>
                </a:solidFill>
                <a:latin typeface="Georgia"/>
              </a:rPr>
              <a:t>Compare the budget with what you have spent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97880" y="3474720"/>
            <a:ext cx="438912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6B6560"/>
                </a:solidFill>
                <a:latin typeface="Arial"/>
              </a:rPr>
              <a:t>For each category, see the planned cost beside the amount spent. Spot a growing overage before the next supplier order eats into your margin.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897880" y="4041648"/>
            <a:ext cx="4315968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5897880" y="4279392"/>
            <a:ext cx="41148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550" b="0">
                <a:solidFill>
                  <a:srgbClr val="1B3D2F"/>
                </a:solidFill>
                <a:latin typeface="Georgia"/>
              </a:rPr>
              <a:t>Check the total project budget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897880" y="4599432"/>
            <a:ext cx="429768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6B6560"/>
                </a:solidFill>
                <a:latin typeface="Arial"/>
              </a:rPr>
              <a:t>See the planned total and amount spent for the whole project without rebuilding the totals in another spreadsheet.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897880" y="5093208"/>
            <a:ext cx="4315968" cy="10972"/>
          </a:xfrm>
          <a:prstGeom prst="rect">
            <a:avLst/>
          </a:prstGeom>
          <a:solidFill>
            <a:srgbClr val="DED9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5897880" y="5321808"/>
            <a:ext cx="438912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50" b="0">
                <a:solidFill>
                  <a:srgbClr val="C67B5C"/>
                </a:solidFill>
                <a:latin typeface="Georgia"/>
              </a:rPr>
              <a:t>Download the budget as an Excel file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897880" y="5641848"/>
            <a:ext cx="429768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19" b="0">
                <a:solidFill>
                  <a:srgbClr val="6B6560"/>
                </a:solidFill>
                <a:latin typeface="Arial"/>
              </a:rPr>
              <a:t>Export the project budget when you need to analyse it, share it, or work with it outside Net Atelier.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B3D2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gh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Diamond 2"/>
          <p:cNvSpPr/>
          <p:nvPr/>
        </p:nvSpPr>
        <p:spPr>
          <a:xfrm>
            <a:off x="11045952" y="347472"/>
            <a:ext cx="137160" cy="137160"/>
          </a:xfrm>
          <a:prstGeom prst="diamond">
            <a:avLst/>
          </a:prstGeom>
          <a:solidFill>
            <a:srgbClr val="FAF8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1109960" y="658368"/>
            <a:ext cx="10972" cy="1417320"/>
          </a:xfrm>
          <a:prstGeom prst="rect">
            <a:avLst/>
          </a:prstGeom>
          <a:solidFill>
            <a:srgbClr val="6F887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Benefit line"/>
          <p:cNvSpPr txBox="1"/>
          <p:nvPr/>
        </p:nvSpPr>
        <p:spPr>
          <a:xfrm>
            <a:off x="658368" y="941832"/>
            <a:ext cx="58521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00" b="1">
                <a:solidFill>
                  <a:srgbClr val="C67B5C"/>
                </a:solidFill>
                <a:latin typeface="Arial"/>
              </a:rPr>
              <a:t>START WITH ONE LIVE PROJECT</a:t>
            </a:r>
          </a:p>
        </p:txBody>
      </p:sp>
      <p:sp>
        <p:nvSpPr>
          <p:cNvPr id="6" name="Folio"/>
          <p:cNvSpPr txBox="1"/>
          <p:nvPr/>
        </p:nvSpPr>
        <p:spPr>
          <a:xfrm>
            <a:off x="10744200" y="6473952"/>
            <a:ext cx="786384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B8C6BE"/>
                </a:solidFill>
                <a:latin typeface="Arial"/>
              </a:rPr>
              <a:t>08 / 08</a:t>
            </a:r>
          </a:p>
        </p:txBody>
      </p:sp>
      <p:sp>
        <p:nvSpPr>
          <p:cNvPr id="7" name="TITLE — Spend more time designing. Less time&#10;rebuilding "/>
          <p:cNvSpPr txBox="1"/>
          <p:nvPr>
            <p:ph type="title"/>
          </p:nvPr>
        </p:nvSpPr>
        <p:spPr>
          <a:xfrm>
            <a:off x="658368" y="1417320"/>
            <a:ext cx="7955279" cy="685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700" b="0">
                <a:solidFill>
                  <a:srgbClr val="FAF8F5"/>
                </a:solidFill>
                <a:latin typeface="Georgia"/>
              </a:rPr>
              <a:t>Spend more time designing. Less time
rebuilding project documents.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2212848"/>
            <a:ext cx="603504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D8E1DB"/>
                </a:solidFill>
                <a:latin typeface="Arial"/>
              </a:rPr>
              <a:t>Start a 14-day free trial. A card is required, and you can cancel at any time.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8368" y="2834640"/>
            <a:ext cx="603504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380" b="0">
                <a:solidFill>
                  <a:srgbClr val="E2A88F"/>
                </a:solidFill>
                <a:latin typeface="Georgia"/>
              </a:rPr>
              <a:t>$49 per month for one user. Add users for $9 per user, per month.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8368" y="4681728"/>
            <a:ext cx="5943600" cy="5303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000" b="0">
                <a:solidFill>
                  <a:srgbClr val="D8E1DB"/>
                </a:solidFill>
                <a:latin typeface="Arial"/>
              </a:rPr>
              <a:t>Save products from supplier websites · Keep boards, budgets, and drafts in sync ·
Avoid retyping a client change across documents · Export the project budget to Excel.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092440" y="3264408"/>
            <a:ext cx="1408176" cy="1408176"/>
          </a:xfrm>
          <a:prstGeom prst="rect">
            <a:avLst/>
          </a:prstGeom>
          <a:solidFill>
            <a:srgbClr val="FAF8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2" name="Picture 11" descr="qr-slid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7304" y="3319272"/>
            <a:ext cx="1298448" cy="129844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738360" y="3502152"/>
            <a:ext cx="155448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120" b="1">
                <a:solidFill>
                  <a:srgbClr val="FAF8F5"/>
                </a:solidFill>
                <a:latin typeface="Arial"/>
              </a:rPr>
              <a:t>Scan to start your trial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38360" y="3767328"/>
            <a:ext cx="1554480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950" b="0">
                <a:solidFill>
                  <a:srgbClr val="D8E1DB"/>
                </a:solidFill>
                <a:latin typeface="Arial"/>
              </a:rPr>
              <a:t>net-atelier.com/primavera
14-day trial · cancel anytime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92440" y="5074920"/>
            <a:ext cx="320040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19" b="0">
                <a:solidFill>
                  <a:srgbClr val="B8C6BE"/>
                </a:solidFill>
                <a:latin typeface="Arial"/>
              </a:rPr>
              <a:t>14-day free trial · card required · cancel anytime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Net Atelier — Primavera Designer Open House</dc:title>
  <dc:subject>Editable event presentation template</dc:subject>
  <dc:creator>Net Atelier</dc:creator>
  <cp:keywords/>
  <dc:description>Native PowerPoint template system: cream and forest variants, content diagrams, data table and QR closing slide.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